
<file path=[Content_Types].xml><?xml version="1.0" encoding="utf-8"?>
<Types xmlns="http://schemas.openxmlformats.org/package/2006/content-types">
  <Default Extension="png" ContentType="image/png"/>
  <Default Extension="D0857A20"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918" r:id="rId2"/>
  </p:sldMasterIdLst>
  <p:notesMasterIdLst>
    <p:notesMasterId r:id="rId41"/>
  </p:notesMasterIdLst>
  <p:handoutMasterIdLst>
    <p:handoutMasterId r:id="rId42"/>
  </p:handoutMasterIdLst>
  <p:sldIdLst>
    <p:sldId id="830" r:id="rId3"/>
    <p:sldId id="944" r:id="rId4"/>
    <p:sldId id="951" r:id="rId5"/>
    <p:sldId id="945" r:id="rId6"/>
    <p:sldId id="946" r:id="rId7"/>
    <p:sldId id="894" r:id="rId8"/>
    <p:sldId id="261" r:id="rId9"/>
    <p:sldId id="265" r:id="rId10"/>
    <p:sldId id="885" r:id="rId11"/>
    <p:sldId id="947" r:id="rId12"/>
    <p:sldId id="899" r:id="rId13"/>
    <p:sldId id="897" r:id="rId14"/>
    <p:sldId id="912" r:id="rId15"/>
    <p:sldId id="883" r:id="rId16"/>
    <p:sldId id="952" r:id="rId17"/>
    <p:sldId id="953" r:id="rId18"/>
    <p:sldId id="943" r:id="rId19"/>
    <p:sldId id="936" r:id="rId20"/>
    <p:sldId id="937" r:id="rId21"/>
    <p:sldId id="938" r:id="rId22"/>
    <p:sldId id="948" r:id="rId23"/>
    <p:sldId id="939" r:id="rId24"/>
    <p:sldId id="917" r:id="rId25"/>
    <p:sldId id="922" r:id="rId26"/>
    <p:sldId id="904" r:id="rId27"/>
    <p:sldId id="949" r:id="rId28"/>
    <p:sldId id="924" r:id="rId29"/>
    <p:sldId id="926" r:id="rId30"/>
    <p:sldId id="927" r:id="rId31"/>
    <p:sldId id="928" r:id="rId32"/>
    <p:sldId id="887" r:id="rId33"/>
    <p:sldId id="941" r:id="rId34"/>
    <p:sldId id="877" r:id="rId35"/>
    <p:sldId id="263" r:id="rId36"/>
    <p:sldId id="282" r:id="rId37"/>
    <p:sldId id="876" r:id="rId38"/>
    <p:sldId id="280" r:id="rId39"/>
    <p:sldId id="276" r:id="rId40"/>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B933D535-8CC6-494C-B54E-BA65F20AFD54}">
          <p14:sldIdLst>
            <p14:sldId id="830"/>
            <p14:sldId id="944"/>
            <p14:sldId id="951"/>
            <p14:sldId id="945"/>
            <p14:sldId id="946"/>
            <p14:sldId id="894"/>
            <p14:sldId id="261"/>
            <p14:sldId id="265"/>
            <p14:sldId id="885"/>
            <p14:sldId id="947"/>
            <p14:sldId id="899"/>
            <p14:sldId id="897"/>
            <p14:sldId id="912"/>
            <p14:sldId id="883"/>
            <p14:sldId id="952"/>
            <p14:sldId id="953"/>
            <p14:sldId id="943"/>
            <p14:sldId id="936"/>
            <p14:sldId id="937"/>
            <p14:sldId id="938"/>
            <p14:sldId id="948"/>
            <p14:sldId id="939"/>
            <p14:sldId id="917"/>
            <p14:sldId id="922"/>
            <p14:sldId id="904"/>
            <p14:sldId id="949"/>
            <p14:sldId id="924"/>
            <p14:sldId id="926"/>
            <p14:sldId id="927"/>
            <p14:sldId id="928"/>
            <p14:sldId id="887"/>
            <p14:sldId id="941"/>
            <p14:sldId id="877"/>
            <p14:sldId id="263"/>
            <p14:sldId id="282"/>
            <p14:sldId id="876"/>
            <p14:sldId id="280"/>
            <p14:sldId id="276"/>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son Paris" initials="AP" lastIdx="1" clrIdx="0">
    <p:extLst/>
  </p:cmAuthor>
  <p:cmAuthor id="2" name="Hillaker, Elizabeth H" initials="EHH" lastIdx="36" clrIdx="1"/>
  <p:cmAuthor id="3" name="UF Health"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FF"/>
    <a:srgbClr val="50BFFF"/>
    <a:srgbClr val="FBFFC8"/>
    <a:srgbClr val="FBECC8"/>
    <a:srgbClr val="FFDFB9"/>
    <a:srgbClr val="FDDDAC"/>
    <a:srgbClr val="FFF0D7"/>
    <a:srgbClr val="E76630"/>
    <a:srgbClr val="93B7C4"/>
    <a:srgbClr val="3D1E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7" autoAdjust="0"/>
    <p:restoredTop sz="94478"/>
  </p:normalViewPr>
  <p:slideViewPr>
    <p:cSldViewPr>
      <p:cViewPr varScale="1">
        <p:scale>
          <a:sx n="70" d="100"/>
          <a:sy n="70" d="100"/>
        </p:scale>
        <p:origin x="584" y="56"/>
      </p:cViewPr>
      <p:guideLst>
        <p:guide orient="horz" pos="2880"/>
        <p:guide pos="216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solidFill>
                  <a:schemeClr val="tx1"/>
                </a:solidFill>
              </a:rPr>
              <a:t>METLIN &amp; KEGG Entries Total (log10)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8183589540134851E-2"/>
          <c:y val="0.14486555252979916"/>
          <c:w val="0.88638147791795052"/>
          <c:h val="0.7026208289346858"/>
        </c:manualLayout>
      </c:layout>
      <c:scatterChart>
        <c:scatterStyle val="lineMarker"/>
        <c:varyColors val="0"/>
        <c:ser>
          <c:idx val="0"/>
          <c:order val="0"/>
          <c:tx>
            <c:strRef>
              <c:f>KEGG!$C$1</c:f>
              <c:strCache>
                <c:ptCount val="1"/>
                <c:pt idx="0">
                  <c:v>KEGG Entries Total</c:v>
                </c:pt>
              </c:strCache>
            </c:strRef>
          </c:tx>
          <c:spPr>
            <a:ln w="25400" cap="rnd">
              <a:noFill/>
              <a:round/>
            </a:ln>
            <a:effectLst/>
          </c:spPr>
          <c:marker>
            <c:symbol val="circle"/>
            <c:size val="5"/>
            <c:spPr>
              <a:solidFill>
                <a:schemeClr val="accent1"/>
              </a:solidFill>
              <a:ln w="9525">
                <a:solidFill>
                  <a:schemeClr val="accent1"/>
                </a:solidFill>
              </a:ln>
              <a:effectLst/>
            </c:spPr>
          </c:marker>
          <c:yVal>
            <c:numRef>
              <c:f>KEGG!$C$2:$C$108</c:f>
              <c:numCache>
                <c:formatCode>General</c:formatCode>
                <c:ptCount val="107"/>
                <c:pt idx="0">
                  <c:v>1</c:v>
                </c:pt>
                <c:pt idx="1">
                  <c:v>0</c:v>
                </c:pt>
                <c:pt idx="2">
                  <c:v>2</c:v>
                </c:pt>
                <c:pt idx="3">
                  <c:v>0</c:v>
                </c:pt>
                <c:pt idx="4">
                  <c:v>9</c:v>
                </c:pt>
                <c:pt idx="5">
                  <c:v>3</c:v>
                </c:pt>
                <c:pt idx="6">
                  <c:v>1</c:v>
                </c:pt>
                <c:pt idx="7">
                  <c:v>1</c:v>
                </c:pt>
                <c:pt idx="8">
                  <c:v>23</c:v>
                </c:pt>
                <c:pt idx="9">
                  <c:v>0</c:v>
                </c:pt>
                <c:pt idx="10">
                  <c:v>0</c:v>
                </c:pt>
                <c:pt idx="11">
                  <c:v>0</c:v>
                </c:pt>
                <c:pt idx="12">
                  <c:v>0</c:v>
                </c:pt>
                <c:pt idx="13">
                  <c:v>8</c:v>
                </c:pt>
                <c:pt idx="14">
                  <c:v>0</c:v>
                </c:pt>
                <c:pt idx="15">
                  <c:v>0</c:v>
                </c:pt>
                <c:pt idx="16">
                  <c:v>0</c:v>
                </c:pt>
                <c:pt idx="17">
                  <c:v>1</c:v>
                </c:pt>
                <c:pt idx="18">
                  <c:v>3</c:v>
                </c:pt>
                <c:pt idx="19">
                  <c:v>2</c:v>
                </c:pt>
                <c:pt idx="20">
                  <c:v>1</c:v>
                </c:pt>
                <c:pt idx="21">
                  <c:v>0</c:v>
                </c:pt>
                <c:pt idx="22">
                  <c:v>1</c:v>
                </c:pt>
                <c:pt idx="23">
                  <c:v>0</c:v>
                </c:pt>
                <c:pt idx="24">
                  <c:v>0</c:v>
                </c:pt>
                <c:pt idx="25">
                  <c:v>0</c:v>
                </c:pt>
                <c:pt idx="26">
                  <c:v>0</c:v>
                </c:pt>
                <c:pt idx="27">
                  <c:v>3</c:v>
                </c:pt>
                <c:pt idx="28">
                  <c:v>0</c:v>
                </c:pt>
                <c:pt idx="29">
                  <c:v>0</c:v>
                </c:pt>
                <c:pt idx="30">
                  <c:v>1</c:v>
                </c:pt>
                <c:pt idx="31">
                  <c:v>0</c:v>
                </c:pt>
                <c:pt idx="32">
                  <c:v>3</c:v>
                </c:pt>
                <c:pt idx="33">
                  <c:v>0</c:v>
                </c:pt>
                <c:pt idx="34">
                  <c:v>1</c:v>
                </c:pt>
                <c:pt idx="35">
                  <c:v>0</c:v>
                </c:pt>
                <c:pt idx="36">
                  <c:v>0</c:v>
                </c:pt>
                <c:pt idx="37">
                  <c:v>1</c:v>
                </c:pt>
                <c:pt idx="38">
                  <c:v>1</c:v>
                </c:pt>
                <c:pt idx="39">
                  <c:v>0</c:v>
                </c:pt>
                <c:pt idx="40">
                  <c:v>0</c:v>
                </c:pt>
                <c:pt idx="41">
                  <c:v>1</c:v>
                </c:pt>
                <c:pt idx="42">
                  <c:v>0</c:v>
                </c:pt>
                <c:pt idx="43">
                  <c:v>0</c:v>
                </c:pt>
                <c:pt idx="44">
                  <c:v>2</c:v>
                </c:pt>
                <c:pt idx="45">
                  <c:v>0</c:v>
                </c:pt>
                <c:pt idx="46">
                  <c:v>0</c:v>
                </c:pt>
                <c:pt idx="47">
                  <c:v>0</c:v>
                </c:pt>
                <c:pt idx="48">
                  <c:v>0</c:v>
                </c:pt>
                <c:pt idx="49">
                  <c:v>1</c:v>
                </c:pt>
                <c:pt idx="50">
                  <c:v>0</c:v>
                </c:pt>
                <c:pt idx="51">
                  <c:v>0</c:v>
                </c:pt>
                <c:pt idx="52">
                  <c:v>0</c:v>
                </c:pt>
                <c:pt idx="53">
                  <c:v>0</c:v>
                </c:pt>
                <c:pt idx="54">
                  <c:v>1</c:v>
                </c:pt>
                <c:pt idx="55">
                  <c:v>0</c:v>
                </c:pt>
                <c:pt idx="56">
                  <c:v>0</c:v>
                </c:pt>
                <c:pt idx="57">
                  <c:v>0</c:v>
                </c:pt>
                <c:pt idx="58">
                  <c:v>0</c:v>
                </c:pt>
                <c:pt idx="59">
                  <c:v>1</c:v>
                </c:pt>
                <c:pt idx="60">
                  <c:v>1</c:v>
                </c:pt>
                <c:pt idx="61">
                  <c:v>0</c:v>
                </c:pt>
                <c:pt idx="62">
                  <c:v>0</c:v>
                </c:pt>
                <c:pt idx="63">
                  <c:v>2</c:v>
                </c:pt>
                <c:pt idx="64">
                  <c:v>0</c:v>
                </c:pt>
                <c:pt idx="65">
                  <c:v>1</c:v>
                </c:pt>
                <c:pt idx="66">
                  <c:v>0</c:v>
                </c:pt>
                <c:pt idx="67">
                  <c:v>0</c:v>
                </c:pt>
                <c:pt idx="68">
                  <c:v>4</c:v>
                </c:pt>
                <c:pt idx="69">
                  <c:v>3</c:v>
                </c:pt>
                <c:pt idx="70">
                  <c:v>3</c:v>
                </c:pt>
                <c:pt idx="71">
                  <c:v>3</c:v>
                </c:pt>
                <c:pt idx="72">
                  <c:v>1</c:v>
                </c:pt>
                <c:pt idx="73">
                  <c:v>0</c:v>
                </c:pt>
                <c:pt idx="74">
                  <c:v>0</c:v>
                </c:pt>
                <c:pt idx="75">
                  <c:v>1</c:v>
                </c:pt>
                <c:pt idx="76">
                  <c:v>0</c:v>
                </c:pt>
                <c:pt idx="77">
                  <c:v>0</c:v>
                </c:pt>
                <c:pt idx="78">
                  <c:v>0</c:v>
                </c:pt>
                <c:pt idx="79">
                  <c:v>0</c:v>
                </c:pt>
                <c:pt idx="80">
                  <c:v>1</c:v>
                </c:pt>
                <c:pt idx="81">
                  <c:v>1</c:v>
                </c:pt>
                <c:pt idx="82">
                  <c:v>1</c:v>
                </c:pt>
                <c:pt idx="83">
                  <c:v>3</c:v>
                </c:pt>
                <c:pt idx="84">
                  <c:v>0</c:v>
                </c:pt>
                <c:pt idx="85">
                  <c:v>1</c:v>
                </c:pt>
                <c:pt idx="86">
                  <c:v>1</c:v>
                </c:pt>
                <c:pt idx="87">
                  <c:v>0</c:v>
                </c:pt>
                <c:pt idx="88">
                  <c:v>0</c:v>
                </c:pt>
                <c:pt idx="89">
                  <c:v>0</c:v>
                </c:pt>
                <c:pt idx="90">
                  <c:v>0</c:v>
                </c:pt>
                <c:pt idx="91">
                  <c:v>0</c:v>
                </c:pt>
                <c:pt idx="92">
                  <c:v>0</c:v>
                </c:pt>
                <c:pt idx="93">
                  <c:v>11</c:v>
                </c:pt>
                <c:pt idx="94">
                  <c:v>0</c:v>
                </c:pt>
                <c:pt idx="95">
                  <c:v>0</c:v>
                </c:pt>
                <c:pt idx="96">
                  <c:v>0</c:v>
                </c:pt>
                <c:pt idx="97">
                  <c:v>1</c:v>
                </c:pt>
                <c:pt idx="98">
                  <c:v>3</c:v>
                </c:pt>
                <c:pt idx="99">
                  <c:v>0</c:v>
                </c:pt>
                <c:pt idx="100">
                  <c:v>2</c:v>
                </c:pt>
                <c:pt idx="101">
                  <c:v>0</c:v>
                </c:pt>
                <c:pt idx="102">
                  <c:v>0</c:v>
                </c:pt>
                <c:pt idx="104">
                  <c:v>0</c:v>
                </c:pt>
                <c:pt idx="105">
                  <c:v>0</c:v>
                </c:pt>
                <c:pt idx="106">
                  <c:v>4</c:v>
                </c:pt>
              </c:numCache>
            </c:numRef>
          </c:yVal>
          <c:smooth val="0"/>
          <c:extLst>
            <c:ext xmlns:c16="http://schemas.microsoft.com/office/drawing/2014/chart" uri="{C3380CC4-5D6E-409C-BE32-E72D297353CC}">
              <c16:uniqueId val="{00000000-92D7-420F-9A74-D0B63AA42A2F}"/>
            </c:ext>
          </c:extLst>
        </c:ser>
        <c:dLbls>
          <c:showLegendKey val="0"/>
          <c:showVal val="0"/>
          <c:showCatName val="0"/>
          <c:showSerName val="0"/>
          <c:showPercent val="0"/>
          <c:showBubbleSize val="0"/>
        </c:dLbls>
        <c:axId val="198034632"/>
        <c:axId val="198034304"/>
      </c:scatterChart>
      <c:valAx>
        <c:axId val="19803463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034304"/>
        <c:crosses val="autoZero"/>
        <c:crossBetween val="midCat"/>
      </c:valAx>
      <c:valAx>
        <c:axId val="198034304"/>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034632"/>
        <c:crosses val="autoZero"/>
        <c:crossBetween val="midCat"/>
      </c:valAx>
      <c:spPr>
        <a:noFill/>
        <a:ln>
          <a:noFill/>
        </a:ln>
        <a:effectLst/>
      </c:spPr>
    </c:plotArea>
    <c:plotVisOnly val="1"/>
    <c:dispBlanksAs val="gap"/>
    <c:showDLblsOverMax val="0"/>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96B4F2-5C13-4875-917F-DEADC554A548}" type="doc">
      <dgm:prSet loTypeId="urn:microsoft.com/office/officeart/2005/8/layout/process1" loCatId="process" qsTypeId="urn:microsoft.com/office/officeart/2005/8/quickstyle/simple1#2" qsCatId="simple" csTypeId="urn:microsoft.com/office/officeart/2005/8/colors/accent0_1" csCatId="mainScheme" phldr="1"/>
      <dgm:spPr/>
    </dgm:pt>
    <dgm:pt modelId="{A9CE8224-C28C-4486-AA82-04B3BF358B93}">
      <dgm:prSet phldrT="[Text]" custT="1"/>
      <dgm:spPr>
        <a:xfrm>
          <a:off x="2832" y="164293"/>
          <a:ext cx="767053" cy="633437"/>
        </a:xfrm>
      </dgm:spPr>
      <dgm:t>
        <a:bodyPr/>
        <a:lstStyle/>
        <a:p>
          <a:pPr algn="ctr"/>
          <a:r>
            <a:rPr lang="en-US" sz="2400" dirty="0">
              <a:latin typeface="Calibri" panose="020F0502020204030204"/>
              <a:ea typeface="+mn-ea"/>
              <a:cs typeface="+mn-cs"/>
            </a:rPr>
            <a:t>Phone Screen </a:t>
          </a:r>
        </a:p>
      </dgm:t>
    </dgm:pt>
    <dgm:pt modelId="{280466F9-4F86-4EB8-8983-1D0AB0FE03AF}" type="parTrans" cxnId="{5CED15BA-5F44-4AB8-8D14-83226FC972CC}">
      <dgm:prSet/>
      <dgm:spPr/>
      <dgm:t>
        <a:bodyPr/>
        <a:lstStyle/>
        <a:p>
          <a:pPr algn="ctr"/>
          <a:endParaRPr lang="en-US" sz="2800"/>
        </a:p>
      </dgm:t>
    </dgm:pt>
    <dgm:pt modelId="{6F4FC940-F13A-4EF7-BD5D-66347558FB4F}" type="sibTrans" cxnId="{5CED15BA-5F44-4AB8-8D14-83226FC972CC}">
      <dgm:prSet custT="1"/>
      <dgm:spPr>
        <a:xfrm>
          <a:off x="846591" y="385897"/>
          <a:ext cx="162615" cy="190229"/>
        </a:xfrm>
      </dgm:spPr>
      <dgm:t>
        <a:bodyPr/>
        <a:lstStyle/>
        <a:p>
          <a:pPr algn="ctr"/>
          <a:endParaRPr lang="en-US" sz="1050">
            <a:solidFill>
              <a:sysClr val="windowText" lastClr="000000">
                <a:hueOff val="0"/>
                <a:satOff val="0"/>
                <a:lumOff val="0"/>
                <a:alphaOff val="0"/>
              </a:sysClr>
            </a:solidFill>
            <a:latin typeface="Calibri" panose="020F0502020204030204"/>
            <a:ea typeface="+mn-ea"/>
            <a:cs typeface="+mn-cs"/>
          </a:endParaRPr>
        </a:p>
      </dgm:t>
    </dgm:pt>
    <dgm:pt modelId="{E8FC9F4B-663A-4818-BAFF-0945616D3999}">
      <dgm:prSet phldrT="[Text]" custT="1"/>
      <dgm:spPr>
        <a:xfrm>
          <a:off x="1076707" y="164293"/>
          <a:ext cx="767053" cy="633437"/>
        </a:xfrm>
      </dgm:spPr>
      <dgm:t>
        <a:bodyPr/>
        <a:lstStyle/>
        <a:p>
          <a:pPr algn="ctr"/>
          <a:r>
            <a:rPr lang="en-US" sz="2400" dirty="0">
              <a:latin typeface="Calibri" panose="020F0502020204030204"/>
              <a:ea typeface="+mn-ea"/>
              <a:cs typeface="+mn-cs"/>
            </a:rPr>
            <a:t>Schedule Interview </a:t>
          </a:r>
        </a:p>
      </dgm:t>
    </dgm:pt>
    <dgm:pt modelId="{5F490A25-1872-4A79-84B9-57A707389A64}" type="parTrans" cxnId="{DBB59D42-CCEA-4D93-A052-AAC49FC3A29F}">
      <dgm:prSet/>
      <dgm:spPr/>
      <dgm:t>
        <a:bodyPr/>
        <a:lstStyle/>
        <a:p>
          <a:pPr algn="ctr"/>
          <a:endParaRPr lang="en-US" sz="2800"/>
        </a:p>
      </dgm:t>
    </dgm:pt>
    <dgm:pt modelId="{776D649A-3996-4A13-A939-70BD358FC34D}" type="sibTrans" cxnId="{DBB59D42-CCEA-4D93-A052-AAC49FC3A29F}">
      <dgm:prSet custT="1"/>
      <dgm:spPr>
        <a:xfrm>
          <a:off x="1920466" y="385897"/>
          <a:ext cx="162615" cy="190229"/>
        </a:xfrm>
      </dgm:spPr>
      <dgm:t>
        <a:bodyPr/>
        <a:lstStyle/>
        <a:p>
          <a:pPr algn="ctr"/>
          <a:endParaRPr lang="en-US" sz="1050">
            <a:solidFill>
              <a:sysClr val="windowText" lastClr="000000">
                <a:hueOff val="0"/>
                <a:satOff val="0"/>
                <a:lumOff val="0"/>
                <a:alphaOff val="0"/>
              </a:sysClr>
            </a:solidFill>
            <a:latin typeface="Calibri" panose="020F0502020204030204"/>
            <a:ea typeface="+mn-ea"/>
            <a:cs typeface="+mn-cs"/>
          </a:endParaRPr>
        </a:p>
      </dgm:t>
    </dgm:pt>
    <dgm:pt modelId="{435BEF3D-AAA3-4365-B32A-DC4232633BAA}">
      <dgm:prSet phldrT="[Text]" custT="1"/>
      <dgm:spPr>
        <a:xfrm>
          <a:off x="2150582" y="164293"/>
          <a:ext cx="851728" cy="633437"/>
        </a:xfrm>
      </dgm:spPr>
      <dgm:t>
        <a:bodyPr/>
        <a:lstStyle/>
        <a:p>
          <a:pPr algn="ctr"/>
          <a:r>
            <a:rPr lang="en-US" sz="2400" dirty="0">
              <a:latin typeface="Calibri" panose="020F0502020204030204"/>
              <a:ea typeface="+mn-ea"/>
              <a:cs typeface="+mn-cs"/>
            </a:rPr>
            <a:t>Collection Kit</a:t>
          </a:r>
        </a:p>
      </dgm:t>
    </dgm:pt>
    <dgm:pt modelId="{4475CF89-2AB3-4290-9390-4029422D0F6A}" type="parTrans" cxnId="{23CF034B-2A73-449A-AB1C-EE2FE71E21E0}">
      <dgm:prSet/>
      <dgm:spPr/>
      <dgm:t>
        <a:bodyPr/>
        <a:lstStyle/>
        <a:p>
          <a:pPr algn="ctr"/>
          <a:endParaRPr lang="en-US" sz="2800"/>
        </a:p>
      </dgm:t>
    </dgm:pt>
    <dgm:pt modelId="{BE88814C-ADEE-4AE3-985B-17D0FBD9C736}" type="sibTrans" cxnId="{23CF034B-2A73-449A-AB1C-EE2FE71E21E0}">
      <dgm:prSet custT="1"/>
      <dgm:spPr>
        <a:xfrm>
          <a:off x="3079016" y="385897"/>
          <a:ext cx="162615" cy="190229"/>
        </a:xfrm>
      </dgm:spPr>
      <dgm:t>
        <a:bodyPr/>
        <a:lstStyle/>
        <a:p>
          <a:pPr algn="ctr"/>
          <a:endParaRPr lang="en-US" sz="1050">
            <a:solidFill>
              <a:sysClr val="windowText" lastClr="000000">
                <a:hueOff val="0"/>
                <a:satOff val="0"/>
                <a:lumOff val="0"/>
                <a:alphaOff val="0"/>
              </a:sysClr>
            </a:solidFill>
            <a:latin typeface="Calibri" panose="020F0502020204030204"/>
            <a:ea typeface="+mn-ea"/>
            <a:cs typeface="+mn-cs"/>
          </a:endParaRPr>
        </a:p>
      </dgm:t>
    </dgm:pt>
    <dgm:pt modelId="{47B192DB-6243-4E44-9C43-D777B1FE3601}">
      <dgm:prSet custT="1"/>
      <dgm:spPr>
        <a:xfrm>
          <a:off x="3309133" y="164293"/>
          <a:ext cx="767053" cy="633437"/>
        </a:xfrm>
      </dgm:spPr>
      <dgm:t>
        <a:bodyPr/>
        <a:lstStyle/>
        <a:p>
          <a:pPr algn="ctr"/>
          <a:r>
            <a:rPr lang="en-US" sz="2400" dirty="0">
              <a:latin typeface="Calibri" panose="020F0502020204030204"/>
              <a:ea typeface="+mn-ea"/>
              <a:cs typeface="+mn-cs"/>
            </a:rPr>
            <a:t>Informative Interview</a:t>
          </a:r>
        </a:p>
      </dgm:t>
    </dgm:pt>
    <dgm:pt modelId="{088FECB9-BF4A-4878-9431-E4F4024234BB}" type="parTrans" cxnId="{138E71AC-B8C1-4722-85DD-FE7BD66342B4}">
      <dgm:prSet/>
      <dgm:spPr/>
      <dgm:t>
        <a:bodyPr/>
        <a:lstStyle/>
        <a:p>
          <a:pPr algn="ctr"/>
          <a:endParaRPr lang="en-US" sz="2800"/>
        </a:p>
      </dgm:t>
    </dgm:pt>
    <dgm:pt modelId="{C3B075CE-EA85-402C-B93F-07D8BF605FB0}" type="sibTrans" cxnId="{138E71AC-B8C1-4722-85DD-FE7BD66342B4}">
      <dgm:prSet custT="1"/>
      <dgm:spPr/>
      <dgm:t>
        <a:bodyPr/>
        <a:lstStyle/>
        <a:p>
          <a:pPr algn="ctr"/>
          <a:endParaRPr lang="en-US" sz="1050"/>
        </a:p>
      </dgm:t>
    </dgm:pt>
    <dgm:pt modelId="{4FD433FC-7751-40F2-A144-E0E5C1FEF5FF}">
      <dgm:prSet custT="1"/>
      <dgm:spPr/>
      <dgm:t>
        <a:bodyPr/>
        <a:lstStyle/>
        <a:p>
          <a:r>
            <a:rPr lang="en-US" sz="2400" dirty="0"/>
            <a:t>Data Analysis</a:t>
          </a:r>
        </a:p>
      </dgm:t>
    </dgm:pt>
    <dgm:pt modelId="{F740C0A3-E6C8-4B17-99BB-932298584AFB}" type="parTrans" cxnId="{BA0BDAEA-C0D7-45B9-877B-9FF8244BEBF5}">
      <dgm:prSet/>
      <dgm:spPr/>
      <dgm:t>
        <a:bodyPr/>
        <a:lstStyle/>
        <a:p>
          <a:endParaRPr lang="en-US" sz="2800"/>
        </a:p>
      </dgm:t>
    </dgm:pt>
    <dgm:pt modelId="{BE1310D3-DE83-437B-BB8D-01A5C556C691}" type="sibTrans" cxnId="{BA0BDAEA-C0D7-45B9-877B-9FF8244BEBF5}">
      <dgm:prSet/>
      <dgm:spPr/>
      <dgm:t>
        <a:bodyPr/>
        <a:lstStyle/>
        <a:p>
          <a:endParaRPr lang="en-US" sz="2800"/>
        </a:p>
      </dgm:t>
    </dgm:pt>
    <dgm:pt modelId="{FDD80D0B-13F0-49A4-8B29-58ADD37895F5}" type="pres">
      <dgm:prSet presAssocID="{FD96B4F2-5C13-4875-917F-DEADC554A548}" presName="Name0" presStyleCnt="0">
        <dgm:presLayoutVars>
          <dgm:dir/>
          <dgm:resizeHandles val="exact"/>
        </dgm:presLayoutVars>
      </dgm:prSet>
      <dgm:spPr/>
    </dgm:pt>
    <dgm:pt modelId="{A48EF0A0-B755-4E31-9289-3BC7944E4A39}" type="pres">
      <dgm:prSet presAssocID="{A9CE8224-C28C-4486-AA82-04B3BF358B93}" presName="node" presStyleLbl="node1" presStyleIdx="0" presStyleCnt="5">
        <dgm:presLayoutVars>
          <dgm:bulletEnabled val="1"/>
        </dgm:presLayoutVars>
      </dgm:prSet>
      <dgm:spPr>
        <a:prstGeom prst="roundRect">
          <a:avLst>
            <a:gd name="adj" fmla="val 10000"/>
          </a:avLst>
        </a:prstGeom>
      </dgm:spPr>
      <dgm:t>
        <a:bodyPr/>
        <a:lstStyle/>
        <a:p>
          <a:endParaRPr lang="en-US"/>
        </a:p>
      </dgm:t>
    </dgm:pt>
    <dgm:pt modelId="{79533F97-688C-4557-9ECE-5217167755EB}" type="pres">
      <dgm:prSet presAssocID="{6F4FC940-F13A-4EF7-BD5D-66347558FB4F}" presName="sibTrans" presStyleLbl="sibTrans2D1" presStyleIdx="0" presStyleCnt="4"/>
      <dgm:spPr>
        <a:prstGeom prst="rightArrow">
          <a:avLst>
            <a:gd name="adj1" fmla="val 60000"/>
            <a:gd name="adj2" fmla="val 50000"/>
          </a:avLst>
        </a:prstGeom>
      </dgm:spPr>
      <dgm:t>
        <a:bodyPr/>
        <a:lstStyle/>
        <a:p>
          <a:endParaRPr lang="en-US"/>
        </a:p>
      </dgm:t>
    </dgm:pt>
    <dgm:pt modelId="{2CB3A901-E0B4-4EEA-A553-BA85CD64AA71}" type="pres">
      <dgm:prSet presAssocID="{6F4FC940-F13A-4EF7-BD5D-66347558FB4F}" presName="connectorText" presStyleLbl="sibTrans2D1" presStyleIdx="0" presStyleCnt="4"/>
      <dgm:spPr/>
      <dgm:t>
        <a:bodyPr/>
        <a:lstStyle/>
        <a:p>
          <a:endParaRPr lang="en-US"/>
        </a:p>
      </dgm:t>
    </dgm:pt>
    <dgm:pt modelId="{17D6AFB5-3FB3-46EE-8EA8-28326C0E36AE}" type="pres">
      <dgm:prSet presAssocID="{E8FC9F4B-663A-4818-BAFF-0945616D3999}" presName="node" presStyleLbl="node1" presStyleIdx="1" presStyleCnt="5" custScaleX="136675">
        <dgm:presLayoutVars>
          <dgm:bulletEnabled val="1"/>
        </dgm:presLayoutVars>
      </dgm:prSet>
      <dgm:spPr>
        <a:prstGeom prst="roundRect">
          <a:avLst>
            <a:gd name="adj" fmla="val 10000"/>
          </a:avLst>
        </a:prstGeom>
      </dgm:spPr>
      <dgm:t>
        <a:bodyPr/>
        <a:lstStyle/>
        <a:p>
          <a:endParaRPr lang="en-US"/>
        </a:p>
      </dgm:t>
    </dgm:pt>
    <dgm:pt modelId="{E207730F-7381-4CC1-882D-C73F648107B0}" type="pres">
      <dgm:prSet presAssocID="{776D649A-3996-4A13-A939-70BD358FC34D}" presName="sibTrans" presStyleLbl="sibTrans2D1" presStyleIdx="1" presStyleCnt="4"/>
      <dgm:spPr>
        <a:prstGeom prst="rightArrow">
          <a:avLst>
            <a:gd name="adj1" fmla="val 60000"/>
            <a:gd name="adj2" fmla="val 50000"/>
          </a:avLst>
        </a:prstGeom>
      </dgm:spPr>
      <dgm:t>
        <a:bodyPr/>
        <a:lstStyle/>
        <a:p>
          <a:endParaRPr lang="en-US"/>
        </a:p>
      </dgm:t>
    </dgm:pt>
    <dgm:pt modelId="{8880DCB9-50A9-41B9-9D39-C63C5C91C071}" type="pres">
      <dgm:prSet presAssocID="{776D649A-3996-4A13-A939-70BD358FC34D}" presName="connectorText" presStyleLbl="sibTrans2D1" presStyleIdx="1" presStyleCnt="4"/>
      <dgm:spPr/>
      <dgm:t>
        <a:bodyPr/>
        <a:lstStyle/>
        <a:p>
          <a:endParaRPr lang="en-US"/>
        </a:p>
      </dgm:t>
    </dgm:pt>
    <dgm:pt modelId="{1F741931-3FF6-4B2D-A73D-262E49A5958B}" type="pres">
      <dgm:prSet presAssocID="{435BEF3D-AAA3-4365-B32A-DC4232633BAA}" presName="node" presStyleLbl="node1" presStyleIdx="2" presStyleCnt="5" custScaleX="134250">
        <dgm:presLayoutVars>
          <dgm:bulletEnabled val="1"/>
        </dgm:presLayoutVars>
      </dgm:prSet>
      <dgm:spPr>
        <a:prstGeom prst="roundRect">
          <a:avLst>
            <a:gd name="adj" fmla="val 10000"/>
          </a:avLst>
        </a:prstGeom>
      </dgm:spPr>
      <dgm:t>
        <a:bodyPr/>
        <a:lstStyle/>
        <a:p>
          <a:endParaRPr lang="en-US"/>
        </a:p>
      </dgm:t>
    </dgm:pt>
    <dgm:pt modelId="{00DE4858-D01B-4B18-BBFA-E3EE637C9CB7}" type="pres">
      <dgm:prSet presAssocID="{BE88814C-ADEE-4AE3-985B-17D0FBD9C736}" presName="sibTrans" presStyleLbl="sibTrans2D1" presStyleIdx="2" presStyleCnt="4"/>
      <dgm:spPr>
        <a:prstGeom prst="rightArrow">
          <a:avLst>
            <a:gd name="adj1" fmla="val 60000"/>
            <a:gd name="adj2" fmla="val 50000"/>
          </a:avLst>
        </a:prstGeom>
      </dgm:spPr>
      <dgm:t>
        <a:bodyPr/>
        <a:lstStyle/>
        <a:p>
          <a:endParaRPr lang="en-US"/>
        </a:p>
      </dgm:t>
    </dgm:pt>
    <dgm:pt modelId="{D6870357-CCD0-45A9-B328-71B510430954}" type="pres">
      <dgm:prSet presAssocID="{BE88814C-ADEE-4AE3-985B-17D0FBD9C736}" presName="connectorText" presStyleLbl="sibTrans2D1" presStyleIdx="2" presStyleCnt="4"/>
      <dgm:spPr/>
      <dgm:t>
        <a:bodyPr/>
        <a:lstStyle/>
        <a:p>
          <a:endParaRPr lang="en-US"/>
        </a:p>
      </dgm:t>
    </dgm:pt>
    <dgm:pt modelId="{E89DFAF4-556E-4C06-9EA3-36BA9FBFF8F7}" type="pres">
      <dgm:prSet presAssocID="{47B192DB-6243-4E44-9C43-D777B1FE3601}" presName="node" presStyleLbl="node1" presStyleIdx="3" presStyleCnt="5" custScaleX="166025">
        <dgm:presLayoutVars>
          <dgm:bulletEnabled val="1"/>
        </dgm:presLayoutVars>
      </dgm:prSet>
      <dgm:spPr>
        <a:prstGeom prst="roundRect">
          <a:avLst>
            <a:gd name="adj" fmla="val 10000"/>
          </a:avLst>
        </a:prstGeom>
      </dgm:spPr>
      <dgm:t>
        <a:bodyPr/>
        <a:lstStyle/>
        <a:p>
          <a:endParaRPr lang="en-US"/>
        </a:p>
      </dgm:t>
    </dgm:pt>
    <dgm:pt modelId="{42CF7A56-CC01-41FA-917E-1A21805A19F3}" type="pres">
      <dgm:prSet presAssocID="{C3B075CE-EA85-402C-B93F-07D8BF605FB0}" presName="sibTrans" presStyleLbl="sibTrans2D1" presStyleIdx="3" presStyleCnt="4"/>
      <dgm:spPr/>
      <dgm:t>
        <a:bodyPr/>
        <a:lstStyle/>
        <a:p>
          <a:endParaRPr lang="en-US"/>
        </a:p>
      </dgm:t>
    </dgm:pt>
    <dgm:pt modelId="{B2CE473D-D078-4C28-9000-DDC214F44AC1}" type="pres">
      <dgm:prSet presAssocID="{C3B075CE-EA85-402C-B93F-07D8BF605FB0}" presName="connectorText" presStyleLbl="sibTrans2D1" presStyleIdx="3" presStyleCnt="4"/>
      <dgm:spPr/>
      <dgm:t>
        <a:bodyPr/>
        <a:lstStyle/>
        <a:p>
          <a:endParaRPr lang="en-US"/>
        </a:p>
      </dgm:t>
    </dgm:pt>
    <dgm:pt modelId="{6048F72E-9279-4D51-879C-B11CA8B1B3D5}" type="pres">
      <dgm:prSet presAssocID="{4FD433FC-7751-40F2-A144-E0E5C1FEF5FF}" presName="node" presStyleLbl="node1" presStyleIdx="4" presStyleCnt="5" custScaleX="140315">
        <dgm:presLayoutVars>
          <dgm:bulletEnabled val="1"/>
        </dgm:presLayoutVars>
      </dgm:prSet>
      <dgm:spPr/>
      <dgm:t>
        <a:bodyPr/>
        <a:lstStyle/>
        <a:p>
          <a:endParaRPr lang="en-US"/>
        </a:p>
      </dgm:t>
    </dgm:pt>
  </dgm:ptLst>
  <dgm:cxnLst>
    <dgm:cxn modelId="{4254F6A8-223C-4AD5-9BCA-F6F9DA3B5627}" type="presOf" srcId="{776D649A-3996-4A13-A939-70BD358FC34D}" destId="{8880DCB9-50A9-41B9-9D39-C63C5C91C071}" srcOrd="1" destOrd="0" presId="urn:microsoft.com/office/officeart/2005/8/layout/process1"/>
    <dgm:cxn modelId="{AA504743-CFF0-453A-AB1F-CA2751431738}" type="presOf" srcId="{E8FC9F4B-663A-4818-BAFF-0945616D3999}" destId="{17D6AFB5-3FB3-46EE-8EA8-28326C0E36AE}" srcOrd="0" destOrd="0" presId="urn:microsoft.com/office/officeart/2005/8/layout/process1"/>
    <dgm:cxn modelId="{A77C19D0-30E4-481A-A431-262F8A7E74B5}" type="presOf" srcId="{6F4FC940-F13A-4EF7-BD5D-66347558FB4F}" destId="{79533F97-688C-4557-9ECE-5217167755EB}" srcOrd="0" destOrd="0" presId="urn:microsoft.com/office/officeart/2005/8/layout/process1"/>
    <dgm:cxn modelId="{1D463F56-4A7F-4161-A4FC-A4E2854E20C6}" type="presOf" srcId="{6F4FC940-F13A-4EF7-BD5D-66347558FB4F}" destId="{2CB3A901-E0B4-4EEA-A553-BA85CD64AA71}" srcOrd="1" destOrd="0" presId="urn:microsoft.com/office/officeart/2005/8/layout/process1"/>
    <dgm:cxn modelId="{87FBA649-270A-40B1-8BE8-71F3D9D68646}" type="presOf" srcId="{776D649A-3996-4A13-A939-70BD358FC34D}" destId="{E207730F-7381-4CC1-882D-C73F648107B0}" srcOrd="0" destOrd="0" presId="urn:microsoft.com/office/officeart/2005/8/layout/process1"/>
    <dgm:cxn modelId="{54ACE23C-B8E5-4112-AFAD-687E5F5FFBD6}" type="presOf" srcId="{C3B075CE-EA85-402C-B93F-07D8BF605FB0}" destId="{B2CE473D-D078-4C28-9000-DDC214F44AC1}" srcOrd="1" destOrd="0" presId="urn:microsoft.com/office/officeart/2005/8/layout/process1"/>
    <dgm:cxn modelId="{5CED15BA-5F44-4AB8-8D14-83226FC972CC}" srcId="{FD96B4F2-5C13-4875-917F-DEADC554A548}" destId="{A9CE8224-C28C-4486-AA82-04B3BF358B93}" srcOrd="0" destOrd="0" parTransId="{280466F9-4F86-4EB8-8983-1D0AB0FE03AF}" sibTransId="{6F4FC940-F13A-4EF7-BD5D-66347558FB4F}"/>
    <dgm:cxn modelId="{DBB59D42-CCEA-4D93-A052-AAC49FC3A29F}" srcId="{FD96B4F2-5C13-4875-917F-DEADC554A548}" destId="{E8FC9F4B-663A-4818-BAFF-0945616D3999}" srcOrd="1" destOrd="0" parTransId="{5F490A25-1872-4A79-84B9-57A707389A64}" sibTransId="{776D649A-3996-4A13-A939-70BD358FC34D}"/>
    <dgm:cxn modelId="{23CF034B-2A73-449A-AB1C-EE2FE71E21E0}" srcId="{FD96B4F2-5C13-4875-917F-DEADC554A548}" destId="{435BEF3D-AAA3-4365-B32A-DC4232633BAA}" srcOrd="2" destOrd="0" parTransId="{4475CF89-2AB3-4290-9390-4029422D0F6A}" sibTransId="{BE88814C-ADEE-4AE3-985B-17D0FBD9C736}"/>
    <dgm:cxn modelId="{E7BD1E89-B85A-4286-880D-AC294AD9BB9A}" type="presOf" srcId="{C3B075CE-EA85-402C-B93F-07D8BF605FB0}" destId="{42CF7A56-CC01-41FA-917E-1A21805A19F3}" srcOrd="0" destOrd="0" presId="urn:microsoft.com/office/officeart/2005/8/layout/process1"/>
    <dgm:cxn modelId="{138E71AC-B8C1-4722-85DD-FE7BD66342B4}" srcId="{FD96B4F2-5C13-4875-917F-DEADC554A548}" destId="{47B192DB-6243-4E44-9C43-D777B1FE3601}" srcOrd="3" destOrd="0" parTransId="{088FECB9-BF4A-4878-9431-E4F4024234BB}" sibTransId="{C3B075CE-EA85-402C-B93F-07D8BF605FB0}"/>
    <dgm:cxn modelId="{A1C9F5B0-A633-430C-84ED-39D59A33653E}" type="presOf" srcId="{BE88814C-ADEE-4AE3-985B-17D0FBD9C736}" destId="{D6870357-CCD0-45A9-B328-71B510430954}" srcOrd="1" destOrd="0" presId="urn:microsoft.com/office/officeart/2005/8/layout/process1"/>
    <dgm:cxn modelId="{E3CB1EE5-DC2F-45BF-BF48-586282907FBC}" type="presOf" srcId="{47B192DB-6243-4E44-9C43-D777B1FE3601}" destId="{E89DFAF4-556E-4C06-9EA3-36BA9FBFF8F7}" srcOrd="0" destOrd="0" presId="urn:microsoft.com/office/officeart/2005/8/layout/process1"/>
    <dgm:cxn modelId="{9FD9CFA0-A319-483D-AD99-B0757CC4E7D9}" type="presOf" srcId="{BE88814C-ADEE-4AE3-985B-17D0FBD9C736}" destId="{00DE4858-D01B-4B18-BBFA-E3EE637C9CB7}" srcOrd="0" destOrd="0" presId="urn:microsoft.com/office/officeart/2005/8/layout/process1"/>
    <dgm:cxn modelId="{BA0BDAEA-C0D7-45B9-877B-9FF8244BEBF5}" srcId="{FD96B4F2-5C13-4875-917F-DEADC554A548}" destId="{4FD433FC-7751-40F2-A144-E0E5C1FEF5FF}" srcOrd="4" destOrd="0" parTransId="{F740C0A3-E6C8-4B17-99BB-932298584AFB}" sibTransId="{BE1310D3-DE83-437B-BB8D-01A5C556C691}"/>
    <dgm:cxn modelId="{917569F7-0F19-4D1D-9AAE-C76191412D8C}" type="presOf" srcId="{435BEF3D-AAA3-4365-B32A-DC4232633BAA}" destId="{1F741931-3FF6-4B2D-A73D-262E49A5958B}" srcOrd="0" destOrd="0" presId="urn:microsoft.com/office/officeart/2005/8/layout/process1"/>
    <dgm:cxn modelId="{91D0543C-4CED-46BC-8FA1-E4020292BC22}" type="presOf" srcId="{4FD433FC-7751-40F2-A144-E0E5C1FEF5FF}" destId="{6048F72E-9279-4D51-879C-B11CA8B1B3D5}" srcOrd="0" destOrd="0" presId="urn:microsoft.com/office/officeart/2005/8/layout/process1"/>
    <dgm:cxn modelId="{81720DA7-01E8-4774-B24D-EB96DE4A031B}" type="presOf" srcId="{FD96B4F2-5C13-4875-917F-DEADC554A548}" destId="{FDD80D0B-13F0-49A4-8B29-58ADD37895F5}" srcOrd="0" destOrd="0" presId="urn:microsoft.com/office/officeart/2005/8/layout/process1"/>
    <dgm:cxn modelId="{BA01E024-C8F4-402B-84A4-FA7D7DDA9486}" type="presOf" srcId="{A9CE8224-C28C-4486-AA82-04B3BF358B93}" destId="{A48EF0A0-B755-4E31-9289-3BC7944E4A39}" srcOrd="0" destOrd="0" presId="urn:microsoft.com/office/officeart/2005/8/layout/process1"/>
    <dgm:cxn modelId="{B457A5CD-A29B-4E56-83D7-3C721379FBE9}" type="presParOf" srcId="{FDD80D0B-13F0-49A4-8B29-58ADD37895F5}" destId="{A48EF0A0-B755-4E31-9289-3BC7944E4A39}" srcOrd="0" destOrd="0" presId="urn:microsoft.com/office/officeart/2005/8/layout/process1"/>
    <dgm:cxn modelId="{24A8DA57-3522-465B-B55A-3C62F62A25CC}" type="presParOf" srcId="{FDD80D0B-13F0-49A4-8B29-58ADD37895F5}" destId="{79533F97-688C-4557-9ECE-5217167755EB}" srcOrd="1" destOrd="0" presId="urn:microsoft.com/office/officeart/2005/8/layout/process1"/>
    <dgm:cxn modelId="{3C33C320-BB99-4325-B151-0708CDE4C70C}" type="presParOf" srcId="{79533F97-688C-4557-9ECE-5217167755EB}" destId="{2CB3A901-E0B4-4EEA-A553-BA85CD64AA71}" srcOrd="0" destOrd="0" presId="urn:microsoft.com/office/officeart/2005/8/layout/process1"/>
    <dgm:cxn modelId="{EEE912A9-C2A9-483E-8229-C4B38EA0D54D}" type="presParOf" srcId="{FDD80D0B-13F0-49A4-8B29-58ADD37895F5}" destId="{17D6AFB5-3FB3-46EE-8EA8-28326C0E36AE}" srcOrd="2" destOrd="0" presId="urn:microsoft.com/office/officeart/2005/8/layout/process1"/>
    <dgm:cxn modelId="{621FE45F-6BC3-4801-AA4F-E0951F609080}" type="presParOf" srcId="{FDD80D0B-13F0-49A4-8B29-58ADD37895F5}" destId="{E207730F-7381-4CC1-882D-C73F648107B0}" srcOrd="3" destOrd="0" presId="urn:microsoft.com/office/officeart/2005/8/layout/process1"/>
    <dgm:cxn modelId="{F53E622C-76F0-4AEC-B5C0-5D156024BC1E}" type="presParOf" srcId="{E207730F-7381-4CC1-882D-C73F648107B0}" destId="{8880DCB9-50A9-41B9-9D39-C63C5C91C071}" srcOrd="0" destOrd="0" presId="urn:microsoft.com/office/officeart/2005/8/layout/process1"/>
    <dgm:cxn modelId="{507AEF64-DBEA-4000-A813-6D9E184ECCBC}" type="presParOf" srcId="{FDD80D0B-13F0-49A4-8B29-58ADD37895F5}" destId="{1F741931-3FF6-4B2D-A73D-262E49A5958B}" srcOrd="4" destOrd="0" presId="urn:microsoft.com/office/officeart/2005/8/layout/process1"/>
    <dgm:cxn modelId="{3FF9A691-ECC8-4291-88BB-DCD63FCE8BB3}" type="presParOf" srcId="{FDD80D0B-13F0-49A4-8B29-58ADD37895F5}" destId="{00DE4858-D01B-4B18-BBFA-E3EE637C9CB7}" srcOrd="5" destOrd="0" presId="urn:microsoft.com/office/officeart/2005/8/layout/process1"/>
    <dgm:cxn modelId="{73AEFB0F-171C-4BAB-BEEC-B23964BEBD5E}" type="presParOf" srcId="{00DE4858-D01B-4B18-BBFA-E3EE637C9CB7}" destId="{D6870357-CCD0-45A9-B328-71B510430954}" srcOrd="0" destOrd="0" presId="urn:microsoft.com/office/officeart/2005/8/layout/process1"/>
    <dgm:cxn modelId="{EFCB181F-A2C0-4E34-AD99-022E1DFE2FAF}" type="presParOf" srcId="{FDD80D0B-13F0-49A4-8B29-58ADD37895F5}" destId="{E89DFAF4-556E-4C06-9EA3-36BA9FBFF8F7}" srcOrd="6" destOrd="0" presId="urn:microsoft.com/office/officeart/2005/8/layout/process1"/>
    <dgm:cxn modelId="{D91C6858-5DF9-48F3-BF9B-1911CA814F9A}" type="presParOf" srcId="{FDD80D0B-13F0-49A4-8B29-58ADD37895F5}" destId="{42CF7A56-CC01-41FA-917E-1A21805A19F3}" srcOrd="7" destOrd="0" presId="urn:microsoft.com/office/officeart/2005/8/layout/process1"/>
    <dgm:cxn modelId="{804939EF-621F-4C7F-AB4D-9C49C2A0DAC1}" type="presParOf" srcId="{42CF7A56-CC01-41FA-917E-1A21805A19F3}" destId="{B2CE473D-D078-4C28-9000-DDC214F44AC1}" srcOrd="0" destOrd="0" presId="urn:microsoft.com/office/officeart/2005/8/layout/process1"/>
    <dgm:cxn modelId="{3035FB07-8B0A-4883-9449-00AD6777C18B}" type="presParOf" srcId="{FDD80D0B-13F0-49A4-8B29-58ADD37895F5}" destId="{6048F72E-9279-4D51-879C-B11CA8B1B3D5}"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8EF0A0-B755-4E31-9289-3BC7944E4A39}">
      <dsp:nvSpPr>
        <dsp:cNvPr id="0" name=""/>
        <dsp:cNvSpPr/>
      </dsp:nvSpPr>
      <dsp:spPr>
        <a:xfrm>
          <a:off x="7356" y="125086"/>
          <a:ext cx="1245088" cy="923044"/>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Calibri" panose="020F0502020204030204"/>
              <a:ea typeface="+mn-ea"/>
              <a:cs typeface="+mn-cs"/>
            </a:rPr>
            <a:t>Phone Screen </a:t>
          </a:r>
        </a:p>
      </dsp:txBody>
      <dsp:txXfrm>
        <a:off x="34391" y="152121"/>
        <a:ext cx="1191018" cy="868974"/>
      </dsp:txXfrm>
    </dsp:sp>
    <dsp:sp modelId="{79533F97-688C-4557-9ECE-5217167755EB}">
      <dsp:nvSpPr>
        <dsp:cNvPr id="0" name=""/>
        <dsp:cNvSpPr/>
      </dsp:nvSpPr>
      <dsp:spPr>
        <a:xfrm>
          <a:off x="1376953" y="432217"/>
          <a:ext cx="263958" cy="30878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solidFill>
              <a:sysClr val="windowText" lastClr="000000">
                <a:hueOff val="0"/>
                <a:satOff val="0"/>
                <a:lumOff val="0"/>
                <a:alphaOff val="0"/>
              </a:sysClr>
            </a:solidFill>
            <a:latin typeface="Calibri" panose="020F0502020204030204"/>
            <a:ea typeface="+mn-ea"/>
            <a:cs typeface="+mn-cs"/>
          </a:endParaRPr>
        </a:p>
      </dsp:txBody>
      <dsp:txXfrm>
        <a:off x="1376953" y="493973"/>
        <a:ext cx="184771" cy="185269"/>
      </dsp:txXfrm>
    </dsp:sp>
    <dsp:sp modelId="{17D6AFB5-3FB3-46EE-8EA8-28326C0E36AE}">
      <dsp:nvSpPr>
        <dsp:cNvPr id="0" name=""/>
        <dsp:cNvSpPr/>
      </dsp:nvSpPr>
      <dsp:spPr>
        <a:xfrm>
          <a:off x="1750479" y="125086"/>
          <a:ext cx="1701724" cy="923044"/>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Calibri" panose="020F0502020204030204"/>
              <a:ea typeface="+mn-ea"/>
              <a:cs typeface="+mn-cs"/>
            </a:rPr>
            <a:t>Schedule Interview </a:t>
          </a:r>
        </a:p>
      </dsp:txBody>
      <dsp:txXfrm>
        <a:off x="1777514" y="152121"/>
        <a:ext cx="1647654" cy="868974"/>
      </dsp:txXfrm>
    </dsp:sp>
    <dsp:sp modelId="{E207730F-7381-4CC1-882D-C73F648107B0}">
      <dsp:nvSpPr>
        <dsp:cNvPr id="0" name=""/>
        <dsp:cNvSpPr/>
      </dsp:nvSpPr>
      <dsp:spPr>
        <a:xfrm>
          <a:off x="3576712" y="432217"/>
          <a:ext cx="263958" cy="30878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solidFill>
              <a:sysClr val="windowText" lastClr="000000">
                <a:hueOff val="0"/>
                <a:satOff val="0"/>
                <a:lumOff val="0"/>
                <a:alphaOff val="0"/>
              </a:sysClr>
            </a:solidFill>
            <a:latin typeface="Calibri" panose="020F0502020204030204"/>
            <a:ea typeface="+mn-ea"/>
            <a:cs typeface="+mn-cs"/>
          </a:endParaRPr>
        </a:p>
      </dsp:txBody>
      <dsp:txXfrm>
        <a:off x="3576712" y="493973"/>
        <a:ext cx="184771" cy="185269"/>
      </dsp:txXfrm>
    </dsp:sp>
    <dsp:sp modelId="{1F741931-3FF6-4B2D-A73D-262E49A5958B}">
      <dsp:nvSpPr>
        <dsp:cNvPr id="0" name=""/>
        <dsp:cNvSpPr/>
      </dsp:nvSpPr>
      <dsp:spPr>
        <a:xfrm>
          <a:off x="3950239" y="125086"/>
          <a:ext cx="1671530" cy="923044"/>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Calibri" panose="020F0502020204030204"/>
              <a:ea typeface="+mn-ea"/>
              <a:cs typeface="+mn-cs"/>
            </a:rPr>
            <a:t>Collection Kit</a:t>
          </a:r>
        </a:p>
      </dsp:txBody>
      <dsp:txXfrm>
        <a:off x="3977274" y="152121"/>
        <a:ext cx="1617460" cy="868974"/>
      </dsp:txXfrm>
    </dsp:sp>
    <dsp:sp modelId="{00DE4858-D01B-4B18-BBFA-E3EE637C9CB7}">
      <dsp:nvSpPr>
        <dsp:cNvPr id="0" name=""/>
        <dsp:cNvSpPr/>
      </dsp:nvSpPr>
      <dsp:spPr>
        <a:xfrm>
          <a:off x="5746278" y="432217"/>
          <a:ext cx="263958" cy="30878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solidFill>
              <a:sysClr val="windowText" lastClr="000000">
                <a:hueOff val="0"/>
                <a:satOff val="0"/>
                <a:lumOff val="0"/>
                <a:alphaOff val="0"/>
              </a:sysClr>
            </a:solidFill>
            <a:latin typeface="Calibri" panose="020F0502020204030204"/>
            <a:ea typeface="+mn-ea"/>
            <a:cs typeface="+mn-cs"/>
          </a:endParaRPr>
        </a:p>
      </dsp:txBody>
      <dsp:txXfrm>
        <a:off x="5746278" y="493973"/>
        <a:ext cx="184771" cy="185269"/>
      </dsp:txXfrm>
    </dsp:sp>
    <dsp:sp modelId="{E89DFAF4-556E-4C06-9EA3-36BA9FBFF8F7}">
      <dsp:nvSpPr>
        <dsp:cNvPr id="0" name=""/>
        <dsp:cNvSpPr/>
      </dsp:nvSpPr>
      <dsp:spPr>
        <a:xfrm>
          <a:off x="6119805" y="125086"/>
          <a:ext cx="2067157" cy="923044"/>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Calibri" panose="020F0502020204030204"/>
              <a:ea typeface="+mn-ea"/>
              <a:cs typeface="+mn-cs"/>
            </a:rPr>
            <a:t>Informative Interview</a:t>
          </a:r>
        </a:p>
      </dsp:txBody>
      <dsp:txXfrm>
        <a:off x="6146840" y="152121"/>
        <a:ext cx="2013087" cy="868974"/>
      </dsp:txXfrm>
    </dsp:sp>
    <dsp:sp modelId="{42CF7A56-CC01-41FA-917E-1A21805A19F3}">
      <dsp:nvSpPr>
        <dsp:cNvPr id="0" name=""/>
        <dsp:cNvSpPr/>
      </dsp:nvSpPr>
      <dsp:spPr>
        <a:xfrm>
          <a:off x="8311471" y="432217"/>
          <a:ext cx="263958" cy="30878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a:off x="8311471" y="493973"/>
        <a:ext cx="184771" cy="185269"/>
      </dsp:txXfrm>
    </dsp:sp>
    <dsp:sp modelId="{6048F72E-9279-4D51-879C-B11CA8B1B3D5}">
      <dsp:nvSpPr>
        <dsp:cNvPr id="0" name=""/>
        <dsp:cNvSpPr/>
      </dsp:nvSpPr>
      <dsp:spPr>
        <a:xfrm>
          <a:off x="8684998" y="125086"/>
          <a:ext cx="1747045" cy="923044"/>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Data Analysis</a:t>
          </a:r>
        </a:p>
      </dsp:txBody>
      <dsp:txXfrm>
        <a:off x="8712033" y="152121"/>
        <a:ext cx="1692975" cy="8689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6905625" y="0"/>
            <a:ext cx="5283200" cy="342900"/>
          </a:xfrm>
          <a:prstGeom prst="rect">
            <a:avLst/>
          </a:prstGeom>
        </p:spPr>
        <p:txBody>
          <a:bodyPr vert="horz" lIns="91440" tIns="45720" rIns="91440" bIns="45720" rtlCol="0"/>
          <a:lstStyle>
            <a:lvl1pPr algn="r">
              <a:defRPr sz="1200"/>
            </a:lvl1pPr>
          </a:lstStyle>
          <a:p>
            <a:fld id="{C0268265-25E4-9247-9CBF-6720424BFD3A}" type="datetimeFigureOut">
              <a:rPr lang="en-US" smtClean="0"/>
              <a:t>10/16/2019</a:t>
            </a:fld>
            <a:endParaRPr lang="en-US" dirty="0"/>
          </a:p>
        </p:txBody>
      </p:sp>
      <p:sp>
        <p:nvSpPr>
          <p:cNvPr id="4" name="Footer Placeholder 3"/>
          <p:cNvSpPr>
            <a:spLocks noGrp="1"/>
          </p:cNvSpPr>
          <p:nvPr>
            <p:ph type="ftr" sz="quarter" idx="2"/>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6905625" y="6513513"/>
            <a:ext cx="5283200" cy="342900"/>
          </a:xfrm>
          <a:prstGeom prst="rect">
            <a:avLst/>
          </a:prstGeom>
        </p:spPr>
        <p:txBody>
          <a:bodyPr vert="horz" lIns="91440" tIns="45720" rIns="91440" bIns="45720" rtlCol="0" anchor="b"/>
          <a:lstStyle>
            <a:lvl1pPr algn="r">
              <a:defRPr sz="1200"/>
            </a:lvl1pPr>
          </a:lstStyle>
          <a:p>
            <a:fld id="{39853770-86ED-8C44-B628-DBB875CF55DA}" type="slidenum">
              <a:rPr lang="en-US" smtClean="0"/>
              <a:t>‹#›</a:t>
            </a:fld>
            <a:endParaRPr lang="en-US" dirty="0"/>
          </a:p>
        </p:txBody>
      </p:sp>
    </p:spTree>
    <p:extLst>
      <p:ext uri="{BB962C8B-B14F-4D97-AF65-F5344CB8AC3E}">
        <p14:creationId xmlns:p14="http://schemas.microsoft.com/office/powerpoint/2010/main" val="10551498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A796A7F-B9FF-764D-92BA-762513460AB9}" type="datetimeFigureOut">
              <a:rPr lang="en-US" smtClean="0"/>
              <a:t>10/16/2019</a:t>
            </a:fld>
            <a:endParaRPr lang="en-US" dirty="0"/>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3158D21-85FA-714E-81BE-3B1F4152D251}" type="slidenum">
              <a:rPr lang="en-US" smtClean="0"/>
              <a:t>‹#›</a:t>
            </a:fld>
            <a:endParaRPr lang="en-US" dirty="0"/>
          </a:p>
        </p:txBody>
      </p:sp>
    </p:spTree>
    <p:extLst>
      <p:ext uri="{BB962C8B-B14F-4D97-AF65-F5344CB8AC3E}">
        <p14:creationId xmlns:p14="http://schemas.microsoft.com/office/powerpoint/2010/main" val="16884096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u="sng" dirty="0">
                <a:latin typeface="Arial" charset="0"/>
                <a:ea typeface="Arial" charset="0"/>
                <a:cs typeface="Arial" charset="0"/>
              </a:rPr>
              <a:t>Population:</a:t>
            </a:r>
            <a:r>
              <a:rPr lang="en-US" dirty="0">
                <a:latin typeface="Arial" charset="0"/>
                <a:ea typeface="Arial" charset="0"/>
                <a:cs typeface="Arial" charset="0"/>
              </a:rPr>
              <a:t> This section of our workflow constitutes getting involved within the communities and informing potential participants of the study. Additionally, we involve ourselves within networking with the community and other organizations to try and expand our study. The final goal of our study is the dissemination of our collected information on pediatric obesity to the community. </a:t>
            </a:r>
          </a:p>
          <a:p>
            <a:pPr algn="just"/>
            <a:endParaRPr lang="en-US" dirty="0">
              <a:latin typeface="Arial" charset="0"/>
              <a:ea typeface="Arial" charset="0"/>
              <a:cs typeface="Arial" charset="0"/>
            </a:endParaRPr>
          </a:p>
          <a:p>
            <a:pPr algn="just"/>
            <a:r>
              <a:rPr lang="en-US" dirty="0">
                <a:latin typeface="Arial" charset="0"/>
                <a:ea typeface="Arial" charset="0"/>
                <a:cs typeface="Arial" charset="0"/>
              </a:rPr>
              <a:t> </a:t>
            </a:r>
            <a:r>
              <a:rPr lang="en-US" b="1" u="sng" dirty="0">
                <a:latin typeface="Arial" charset="0"/>
                <a:ea typeface="Arial" charset="0"/>
                <a:cs typeface="Arial" charset="0"/>
              </a:rPr>
              <a:t>Clinical:</a:t>
            </a:r>
            <a:r>
              <a:rPr lang="en-US" dirty="0">
                <a:latin typeface="Arial" charset="0"/>
                <a:ea typeface="Arial" charset="0"/>
                <a:cs typeface="Arial" charset="0"/>
              </a:rPr>
              <a:t> During our clinical section we begin by having a study visit of the mother where we ask them to answer some documents that provide us with valuable data. These visits are the same as pre and post natal health visits and provide the mother a time to review their health. We additionally collect Biological samples at certain times within the pregnancy and post pregnancy outlined by the longitudinal study section. </a:t>
            </a:r>
          </a:p>
          <a:p>
            <a:pPr algn="just"/>
            <a:endParaRPr lang="en-US" dirty="0">
              <a:latin typeface="Arial" charset="0"/>
              <a:ea typeface="Arial" charset="0"/>
              <a:cs typeface="Arial" charset="0"/>
            </a:endParaRPr>
          </a:p>
          <a:p>
            <a:pPr algn="just"/>
            <a:r>
              <a:rPr lang="en-US" b="1" u="sng" dirty="0">
                <a:latin typeface="Arial" charset="0"/>
                <a:ea typeface="Arial" charset="0"/>
                <a:cs typeface="Arial" charset="0"/>
              </a:rPr>
              <a:t>Lab:</a:t>
            </a:r>
            <a:r>
              <a:rPr lang="en-US" dirty="0">
                <a:latin typeface="Arial" charset="0"/>
                <a:ea typeface="Arial" charset="0"/>
                <a:cs typeface="Arial" charset="0"/>
              </a:rPr>
              <a:t> Within the lab we take collected samples and archive them within the lab and make sure that proper procedures are taken to avoid potential PHI (protected Heath information) leaks. We also preform test on collected samples and also outsource sample processing to other labs such as SECSUM. We also use certain Data bases to correctly archive and track the functions of the lab day to day. </a:t>
            </a:r>
          </a:p>
          <a:p>
            <a:pPr algn="just"/>
            <a:r>
              <a:rPr lang="en-US" dirty="0">
                <a:latin typeface="Arial" charset="0"/>
                <a:ea typeface="Arial" charset="0"/>
                <a:cs typeface="Arial" charset="0"/>
              </a:rPr>
              <a:t> </a:t>
            </a:r>
          </a:p>
          <a:p>
            <a:pPr algn="just"/>
            <a:r>
              <a:rPr lang="en-US" b="1" u="sng" dirty="0">
                <a:latin typeface="Arial" charset="0"/>
                <a:ea typeface="Arial" charset="0"/>
                <a:cs typeface="Arial" charset="0"/>
              </a:rPr>
              <a:t>Computation</a:t>
            </a:r>
            <a:r>
              <a:rPr lang="en-US" b="1" dirty="0">
                <a:latin typeface="Arial" charset="0"/>
                <a:ea typeface="Arial" charset="0"/>
                <a:cs typeface="Arial" charset="0"/>
              </a:rPr>
              <a:t>: </a:t>
            </a:r>
            <a:r>
              <a:rPr lang="en-US" dirty="0">
                <a:latin typeface="Arial" charset="0"/>
                <a:ea typeface="Arial" charset="0"/>
                <a:cs typeface="Arial" charset="0"/>
              </a:rPr>
              <a:t>During this section of the workflow we take processed data and analyze it. Before we can analyze the data we have the create a computational workflow that the data will be processed through. This allows us to create an efficient  process through which the processed data can be passed through and provide us with significant information that we can then review foe analysis. We primarily do this through the </a:t>
            </a:r>
            <a:r>
              <a:rPr lang="en-US" dirty="0" err="1">
                <a:latin typeface="Arial" charset="0"/>
                <a:ea typeface="Arial" charset="0"/>
                <a:cs typeface="Arial" charset="0"/>
              </a:rPr>
              <a:t>hipergator</a:t>
            </a:r>
            <a:r>
              <a:rPr lang="en-US" dirty="0">
                <a:latin typeface="Arial" charset="0"/>
                <a:ea typeface="Arial" charset="0"/>
                <a:cs typeface="Arial" charset="0"/>
              </a:rPr>
              <a:t>, R programing, and other statistical and </a:t>
            </a:r>
            <a:r>
              <a:rPr lang="en-US" dirty="0" err="1">
                <a:latin typeface="Arial" charset="0"/>
                <a:ea typeface="Arial" charset="0"/>
                <a:cs typeface="Arial" charset="0"/>
              </a:rPr>
              <a:t>metabolomic</a:t>
            </a:r>
            <a:r>
              <a:rPr lang="en-US" dirty="0">
                <a:latin typeface="Arial" charset="0"/>
                <a:ea typeface="Arial" charset="0"/>
                <a:cs typeface="Arial" charset="0"/>
              </a:rPr>
              <a:t> based platforms. </a:t>
            </a:r>
          </a:p>
          <a:p>
            <a:endParaRPr lang="en-US" dirty="0"/>
          </a:p>
        </p:txBody>
      </p:sp>
      <p:sp>
        <p:nvSpPr>
          <p:cNvPr id="4" name="Slide Number Placeholder 3"/>
          <p:cNvSpPr>
            <a:spLocks noGrp="1"/>
          </p:cNvSpPr>
          <p:nvPr>
            <p:ph type="sldNum" sz="quarter" idx="10"/>
          </p:nvPr>
        </p:nvSpPr>
        <p:spPr/>
        <p:txBody>
          <a:bodyPr/>
          <a:lstStyle/>
          <a:p>
            <a:fld id="{23158D21-85FA-714E-81BE-3B1F4152D251}" type="slidenum">
              <a:rPr lang="en-US" smtClean="0"/>
              <a:t>11</a:t>
            </a:fld>
            <a:endParaRPr lang="en-US" dirty="0"/>
          </a:p>
        </p:txBody>
      </p:sp>
    </p:spTree>
    <p:extLst>
      <p:ext uri="{BB962C8B-B14F-4D97-AF65-F5344CB8AC3E}">
        <p14:creationId xmlns:p14="http://schemas.microsoft.com/office/powerpoint/2010/main" val="3532262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28</a:t>
            </a:fld>
            <a:endParaRPr lang="en-US" dirty="0"/>
          </a:p>
        </p:txBody>
      </p:sp>
    </p:spTree>
    <p:extLst>
      <p:ext uri="{BB962C8B-B14F-4D97-AF65-F5344CB8AC3E}">
        <p14:creationId xmlns:p14="http://schemas.microsoft.com/office/powerpoint/2010/main" val="662970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29</a:t>
            </a:fld>
            <a:endParaRPr lang="en-US" dirty="0"/>
          </a:p>
        </p:txBody>
      </p:sp>
    </p:spTree>
    <p:extLst>
      <p:ext uri="{BB962C8B-B14F-4D97-AF65-F5344CB8AC3E}">
        <p14:creationId xmlns:p14="http://schemas.microsoft.com/office/powerpoint/2010/main" val="3849591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58D21-85FA-714E-81BE-3B1F4152D251}" type="slidenum">
              <a:rPr lang="en-US" smtClean="0"/>
              <a:t>30</a:t>
            </a:fld>
            <a:endParaRPr lang="en-US" dirty="0"/>
          </a:p>
        </p:txBody>
      </p:sp>
    </p:spTree>
    <p:extLst>
      <p:ext uri="{BB962C8B-B14F-4D97-AF65-F5344CB8AC3E}">
        <p14:creationId xmlns:p14="http://schemas.microsoft.com/office/powerpoint/2010/main" val="122351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C157FD-7E26-4542-917E-6BD3244F1370}" type="slidenum">
              <a:rPr lang="en-US" smtClean="0"/>
              <a:t>38</a:t>
            </a:fld>
            <a:endParaRPr lang="en-US"/>
          </a:p>
        </p:txBody>
      </p:sp>
    </p:spTree>
    <p:extLst>
      <p:ext uri="{BB962C8B-B14F-4D97-AF65-F5344CB8AC3E}">
        <p14:creationId xmlns:p14="http://schemas.microsoft.com/office/powerpoint/2010/main" val="2170049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6359"/>
            <a:ext cx="10363200" cy="276999"/>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1828800" y="3840488"/>
            <a:ext cx="8534400" cy="276999"/>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38AD515-65E4-9748-8589-D611FA895703}" type="datetime1">
              <a:rPr lang="en-US" smtClean="0"/>
              <a:t>10/16/2019</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99CBA02-3385-B945-9BBC-1BDEA0C3DDE1}" type="datetime1">
              <a:rPr lang="en-US" smtClean="0">
                <a:solidFill>
                  <a:srgbClr val="282828">
                    <a:tint val="75000"/>
                  </a:srgbClr>
                </a:solidFill>
                <a:latin typeface="Rockwell"/>
              </a:rPr>
              <a:pPr/>
              <a:t>10/16/2019</a:t>
            </a:fld>
            <a:endParaRPr lang="en-US" dirty="0">
              <a:solidFill>
                <a:srgbClr val="282828">
                  <a:tint val="75000"/>
                </a:srgbClr>
              </a:solidFill>
              <a:latin typeface="Rockwe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181134983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E4499170-A62A-114A-A1FC-F0049A2CEF21}" type="datetime1">
              <a:rPr lang="en-US" smtClean="0">
                <a:solidFill>
                  <a:srgbClr val="282828">
                    <a:tint val="75000"/>
                  </a:srgbClr>
                </a:solidFill>
                <a:latin typeface="Rockwell"/>
              </a:rPr>
              <a:pPr/>
              <a:t>10/16/2019</a:t>
            </a:fld>
            <a:endParaRPr lang="en-US" dirty="0">
              <a:solidFill>
                <a:srgbClr val="282828">
                  <a:tint val="75000"/>
                </a:srgbClr>
              </a:solidFill>
              <a:latin typeface="Rockwe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130632346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5220B9-24A1-4724-B1FF-9E39AAA4A3C3}"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8C457-4637-45F9-B43E-8163AE13363A}" type="slidenum">
              <a:rPr lang="en-US" smtClean="0"/>
              <a:t>‹#›</a:t>
            </a:fld>
            <a:endParaRPr lang="en-US"/>
          </a:p>
        </p:txBody>
      </p:sp>
    </p:spTree>
    <p:extLst>
      <p:ext uri="{BB962C8B-B14F-4D97-AF65-F5344CB8AC3E}">
        <p14:creationId xmlns:p14="http://schemas.microsoft.com/office/powerpoint/2010/main" val="183719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dirty="0"/>
              <a:t>Click to edit Master title style</a:t>
            </a:r>
            <a:endParaRPr dirty="0"/>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FC5241E-E9DF-CE46-8A5B-0E56F3B4BCF9}" type="datetime1">
              <a:rPr lang="en-US" smtClean="0"/>
              <a:t>10/16/2019</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87032FD-BC08-B84A-AA78-827C108B8595}" type="datetime1">
              <a:rPr lang="en-US" smtClean="0"/>
              <a:t>10/16/2019</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99CBA02-3385-B945-9BBC-1BDEA0C3DDE1}" type="datetime1">
              <a:rPr lang="en-US" smtClean="0"/>
              <a:t>10/16/2019</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E4499170-A62A-114A-A1FC-F0049A2CEF21}" type="datetime1">
              <a:rPr lang="en-US" smtClean="0"/>
              <a:t>10/16/2019</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5BAC-FA5B-6C43-B0C2-549AE22FE4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2C1A85-EA41-164D-9C64-406132518D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584844-D964-2C48-AB34-2FFE77886625}"/>
              </a:ext>
            </a:extLst>
          </p:cNvPr>
          <p:cNvSpPr>
            <a:spLocks noGrp="1"/>
          </p:cNvSpPr>
          <p:nvPr>
            <p:ph type="dt" sz="half" idx="10"/>
          </p:nvPr>
        </p:nvSpPr>
        <p:spPr/>
        <p:txBody>
          <a:bodyPr/>
          <a:lstStyle/>
          <a:p>
            <a:fld id="{9CE2C37A-E8E0-8A40-AE28-8D5D69CEEB5A}" type="datetimeFigureOut">
              <a:rPr lang="en-US" smtClean="0"/>
              <a:t>10/16/2019</a:t>
            </a:fld>
            <a:endParaRPr lang="en-US"/>
          </a:p>
        </p:txBody>
      </p:sp>
      <p:sp>
        <p:nvSpPr>
          <p:cNvPr id="5" name="Footer Placeholder 4">
            <a:extLst>
              <a:ext uri="{FF2B5EF4-FFF2-40B4-BE49-F238E27FC236}">
                <a16:creationId xmlns:a16="http://schemas.microsoft.com/office/drawing/2014/main" id="{78F767F5-ADAA-634E-BBE4-56602B543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8E95E3-E250-8445-9600-C30CDE03F13B}"/>
              </a:ext>
            </a:extLst>
          </p:cNvPr>
          <p:cNvSpPr>
            <a:spLocks noGrp="1"/>
          </p:cNvSpPr>
          <p:nvPr>
            <p:ph type="sldNum" sz="quarter" idx="12"/>
          </p:nvPr>
        </p:nvSpPr>
        <p:spPr/>
        <p:txBody>
          <a:bodyPr/>
          <a:lstStyle/>
          <a:p>
            <a:fld id="{C77B0AFB-3D37-1A44-9225-80BB33417B05}" type="slidenum">
              <a:rPr lang="en-US" smtClean="0"/>
              <a:t>‹#›</a:t>
            </a:fld>
            <a:endParaRPr lang="en-US"/>
          </a:p>
        </p:txBody>
      </p:sp>
    </p:spTree>
    <p:extLst>
      <p:ext uri="{BB962C8B-B14F-4D97-AF65-F5344CB8AC3E}">
        <p14:creationId xmlns:p14="http://schemas.microsoft.com/office/powerpoint/2010/main" val="161908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6359"/>
            <a:ext cx="10363200" cy="276999"/>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1828800" y="3840488"/>
            <a:ext cx="8534400" cy="276999"/>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38AD515-65E4-9748-8589-D611FA895703}" type="datetime1">
              <a:rPr lang="en-US" smtClean="0">
                <a:solidFill>
                  <a:srgbClr val="282828">
                    <a:tint val="75000"/>
                  </a:srgbClr>
                </a:solidFill>
                <a:latin typeface="Rockwell"/>
              </a:rPr>
              <a:pPr/>
              <a:t>10/16/2019</a:t>
            </a:fld>
            <a:endParaRPr lang="en-US" dirty="0">
              <a:solidFill>
                <a:srgbClr val="282828">
                  <a:tint val="75000"/>
                </a:srgbClr>
              </a:solidFill>
              <a:latin typeface="Rockwe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140391417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dirty="0"/>
              <a:t>Click to edit Master title style</a:t>
            </a:r>
            <a:endParaRPr dirty="0"/>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FC5241E-E9DF-CE46-8A5B-0E56F3B4BCF9}" type="datetime1">
              <a:rPr lang="en-US" smtClean="0">
                <a:solidFill>
                  <a:srgbClr val="282828">
                    <a:tint val="75000"/>
                  </a:srgbClr>
                </a:solidFill>
                <a:latin typeface="Rockwell"/>
              </a:rPr>
              <a:pPr/>
              <a:t>10/16/2019</a:t>
            </a:fld>
            <a:endParaRPr lang="en-US" dirty="0">
              <a:solidFill>
                <a:srgbClr val="282828">
                  <a:tint val="75000"/>
                </a:srgbClr>
              </a:solidFill>
              <a:latin typeface="Rockwe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283180771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87032FD-BC08-B84A-AA78-827C108B8595}" type="datetime1">
              <a:rPr lang="en-US" smtClean="0">
                <a:solidFill>
                  <a:srgbClr val="282828">
                    <a:tint val="75000"/>
                  </a:srgbClr>
                </a:solidFill>
                <a:latin typeface="Rockwell"/>
              </a:rPr>
              <a:pPr/>
              <a:t>10/16/2019</a:t>
            </a:fld>
            <a:endParaRPr lang="en-US" dirty="0">
              <a:solidFill>
                <a:srgbClr val="282828">
                  <a:tint val="75000"/>
                </a:srgbClr>
              </a:solidFill>
              <a:latin typeface="Rockwe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111882448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700"/>
            <a:ext cx="10972800" cy="276999"/>
          </a:xfrm>
          <a:prstGeom prst="rect">
            <a:avLst/>
          </a:prstGeom>
        </p:spPr>
        <p:txBody>
          <a:bodyPr wrap="square" lIns="0" tIns="0" rIns="0" bIns="0">
            <a:spAutoFit/>
          </a:bodyPr>
          <a:lstStyle>
            <a:lvl1pPr>
              <a:defRPr/>
            </a:lvl1pPr>
          </a:lstStyle>
          <a:p>
            <a:endParaRPr dirty="0"/>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8319"/>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831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22205896-1357-5D4A-905C-6246ABC4BCEE}" type="datetime1">
              <a:rPr lang="en-US" smtClean="0"/>
              <a:t>10/16/2019</a:t>
            </a:fld>
            <a:endParaRPr lang="en-US" dirty="0"/>
          </a:p>
        </p:txBody>
      </p:sp>
      <p:sp>
        <p:nvSpPr>
          <p:cNvPr id="6" name="Holder 6"/>
          <p:cNvSpPr>
            <a:spLocks noGrp="1"/>
          </p:cNvSpPr>
          <p:nvPr>
            <p:ph type="sldNum" sz="quarter" idx="7"/>
          </p:nvPr>
        </p:nvSpPr>
        <p:spPr>
          <a:xfrm>
            <a:off x="8778240" y="6378319"/>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924" r:id="rId6"/>
  </p:sldLayoutIdLst>
  <p:transition spd="slow">
    <p:push dir="u"/>
  </p:transition>
  <p:hf sldNum="0"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700"/>
            <a:ext cx="10972800" cy="276999"/>
          </a:xfrm>
          <a:prstGeom prst="rect">
            <a:avLst/>
          </a:prstGeom>
        </p:spPr>
        <p:txBody>
          <a:bodyPr wrap="square" lIns="0" tIns="0" rIns="0" bIns="0">
            <a:spAutoFit/>
          </a:bodyPr>
          <a:lstStyle>
            <a:lvl1pPr>
              <a:defRPr/>
            </a:lvl1pPr>
          </a:lstStyle>
          <a:p>
            <a:endParaRPr dirty="0"/>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8319"/>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srgbClr val="282828">
                  <a:tint val="75000"/>
                </a:srgbClr>
              </a:solidFill>
              <a:latin typeface="Rockwell"/>
            </a:endParaRPr>
          </a:p>
        </p:txBody>
      </p:sp>
      <p:sp>
        <p:nvSpPr>
          <p:cNvPr id="5" name="Holder 5"/>
          <p:cNvSpPr>
            <a:spLocks noGrp="1"/>
          </p:cNvSpPr>
          <p:nvPr>
            <p:ph type="dt" sz="half" idx="6"/>
          </p:nvPr>
        </p:nvSpPr>
        <p:spPr>
          <a:xfrm>
            <a:off x="609600" y="637831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22205896-1357-5D4A-905C-6246ABC4BCEE}" type="datetime1">
              <a:rPr lang="en-US" smtClean="0">
                <a:solidFill>
                  <a:srgbClr val="282828">
                    <a:tint val="75000"/>
                  </a:srgbClr>
                </a:solidFill>
                <a:latin typeface="Rockwell"/>
              </a:rPr>
              <a:pPr/>
              <a:t>10/16/2019</a:t>
            </a:fld>
            <a:endParaRPr lang="en-US" dirty="0">
              <a:solidFill>
                <a:srgbClr val="282828">
                  <a:tint val="75000"/>
                </a:srgbClr>
              </a:solidFill>
              <a:latin typeface="Rockwell"/>
            </a:endParaRPr>
          </a:p>
        </p:txBody>
      </p:sp>
      <p:sp>
        <p:nvSpPr>
          <p:cNvPr id="6" name="Holder 6"/>
          <p:cNvSpPr>
            <a:spLocks noGrp="1"/>
          </p:cNvSpPr>
          <p:nvPr>
            <p:ph type="sldNum" sz="quarter" idx="7"/>
          </p:nvPr>
        </p:nvSpPr>
        <p:spPr>
          <a:xfrm>
            <a:off x="8778240" y="6378319"/>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srgbClr val="282828">
                    <a:tint val="75000"/>
                  </a:srgbClr>
                </a:solidFill>
                <a:latin typeface="Rockwell"/>
              </a:rPr>
              <a:pPr/>
              <a:t>‹#›</a:t>
            </a:fld>
            <a:endParaRPr dirty="0">
              <a:solidFill>
                <a:srgbClr val="282828">
                  <a:tint val="75000"/>
                </a:srgbClr>
              </a:solidFill>
              <a:latin typeface="Rockwell"/>
            </a:endParaRPr>
          </a:p>
        </p:txBody>
      </p:sp>
    </p:spTree>
    <p:extLst>
      <p:ext uri="{BB962C8B-B14F-4D97-AF65-F5344CB8AC3E}">
        <p14:creationId xmlns:p14="http://schemas.microsoft.com/office/powerpoint/2010/main" val="3396711536"/>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5" r:id="rId6"/>
  </p:sldLayoutIdLst>
  <p:transition spd="slow">
    <p:push dir="u"/>
  </p:transition>
  <p:hf sldNum="0"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3.emf"/><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G"/><Relationship Id="rId7" Type="http://schemas.openxmlformats.org/officeDocument/2006/relationships/image" Target="../media/image40.jpeg"/><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g"/></Relationships>
</file>

<file path=ppt/slides/_rels/slide16.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jpe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jpg"/><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38.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8.png"/><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7.png"/><Relationship Id="rId5" Type="http://schemas.openxmlformats.org/officeDocument/2006/relationships/diagramQuickStyle" Target="../diagrams/quickStyle1.xml"/><Relationship Id="rId10" Type="http://schemas.openxmlformats.org/officeDocument/2006/relationships/image" Target="../media/image56.png"/><Relationship Id="rId4" Type="http://schemas.openxmlformats.org/officeDocument/2006/relationships/diagramLayout" Target="../diagrams/layout1.xml"/><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jpeg"/><Relationship Id="rId20" Type="http://schemas.openxmlformats.org/officeDocument/2006/relationships/image" Target="../media/image20.jp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jpeg"/><Relationship Id="rId10" Type="http://schemas.openxmlformats.org/officeDocument/2006/relationships/image" Target="../media/image10.jp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2.png"/><Relationship Id="rId5" Type="http://schemas.openxmlformats.org/officeDocument/2006/relationships/image" Target="../media/image61.D0857A20"/><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3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eg"/><Relationship Id="rId7" Type="http://schemas.openxmlformats.org/officeDocument/2006/relationships/image" Target="../media/image77.jpg"/><Relationship Id="rId2" Type="http://schemas.openxmlformats.org/officeDocument/2006/relationships/image" Target="../media/image72.jpeg"/><Relationship Id="rId1" Type="http://schemas.openxmlformats.org/officeDocument/2006/relationships/slideLayout" Target="../slideLayouts/slideLayout5.xml"/><Relationship Id="rId6" Type="http://schemas.openxmlformats.org/officeDocument/2006/relationships/image" Target="../media/image76.jpeg"/><Relationship Id="rId5" Type="http://schemas.openxmlformats.org/officeDocument/2006/relationships/image" Target="../media/image75.jpeg"/><Relationship Id="rId10" Type="http://schemas.openxmlformats.org/officeDocument/2006/relationships/image" Target="../media/image80.emf"/><Relationship Id="rId4" Type="http://schemas.openxmlformats.org/officeDocument/2006/relationships/image" Target="../media/image74.jpeg"/><Relationship Id="rId9" Type="http://schemas.openxmlformats.org/officeDocument/2006/relationships/image" Target="../media/image79.jp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time.com/time/magazine/0,9263,7601101004,00.html" TargetMode="External"/><Relationship Id="rId2" Type="http://schemas.openxmlformats.org/officeDocument/2006/relationships/image" Target="../media/image23.emf"/><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26.jpg"/></Relationships>
</file>

<file path=ppt/slides/_rels/slide6.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hyperlink" Target="https://www.ncbi.nlm.nih.gov/pubmed/3039113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0" y="6019800"/>
            <a:ext cx="12192000" cy="838200"/>
          </a:xfrm>
          <a:prstGeom prst="rect">
            <a:avLst/>
          </a:prstGeom>
          <a:solidFill>
            <a:srgbClr val="17263E"/>
          </a:solidFill>
          <a:ln>
            <a:solidFill>
              <a:srgbClr val="1726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Rockwell"/>
            </a:endParaRPr>
          </a:p>
        </p:txBody>
      </p:sp>
      <p:pic>
        <p:nvPicPr>
          <p:cNvPr id="25" name="Picture 24"/>
          <p:cNvPicPr>
            <a:picLocks noChangeAspect="1"/>
          </p:cNvPicPr>
          <p:nvPr/>
        </p:nvPicPr>
        <p:blipFill>
          <a:blip r:embed="rId2"/>
          <a:stretch>
            <a:fillRect/>
          </a:stretch>
        </p:blipFill>
        <p:spPr>
          <a:xfrm>
            <a:off x="6705600" y="5029200"/>
            <a:ext cx="5511800" cy="4775200"/>
          </a:xfrm>
          <a:prstGeom prst="rect">
            <a:avLst/>
          </a:prstGeom>
        </p:spPr>
      </p:pic>
      <p:pic>
        <p:nvPicPr>
          <p:cNvPr id="28" name="Picture 27"/>
          <p:cNvPicPr>
            <a:picLocks noChangeAspect="1"/>
          </p:cNvPicPr>
          <p:nvPr/>
        </p:nvPicPr>
        <p:blipFill>
          <a:blip r:embed="rId2"/>
          <a:stretch>
            <a:fillRect/>
          </a:stretch>
        </p:blipFill>
        <p:spPr>
          <a:xfrm>
            <a:off x="11125200" y="2362200"/>
            <a:ext cx="5511800" cy="4775200"/>
          </a:xfrm>
          <a:prstGeom prst="rect">
            <a:avLst/>
          </a:prstGeom>
        </p:spPr>
      </p:pic>
      <p:pic>
        <p:nvPicPr>
          <p:cNvPr id="29" name="Picture 28"/>
          <p:cNvPicPr>
            <a:picLocks noChangeAspect="1"/>
          </p:cNvPicPr>
          <p:nvPr/>
        </p:nvPicPr>
        <p:blipFill>
          <a:blip r:embed="rId2"/>
          <a:stretch>
            <a:fillRect/>
          </a:stretch>
        </p:blipFill>
        <p:spPr>
          <a:xfrm>
            <a:off x="-4572000" y="-381000"/>
            <a:ext cx="5511800" cy="4775200"/>
          </a:xfrm>
          <a:prstGeom prst="rect">
            <a:avLst/>
          </a:prstGeom>
        </p:spPr>
      </p:pic>
      <p:pic>
        <p:nvPicPr>
          <p:cNvPr id="33" name="Picture 32"/>
          <p:cNvPicPr>
            <a:picLocks noChangeAspect="1"/>
          </p:cNvPicPr>
          <p:nvPr/>
        </p:nvPicPr>
        <p:blipFill>
          <a:blip r:embed="rId2"/>
          <a:stretch>
            <a:fillRect/>
          </a:stretch>
        </p:blipFill>
        <p:spPr>
          <a:xfrm>
            <a:off x="-152400" y="-3048000"/>
            <a:ext cx="5511800" cy="4775200"/>
          </a:xfrm>
          <a:prstGeom prst="rect">
            <a:avLst/>
          </a:prstGeom>
        </p:spPr>
      </p:pic>
      <p:sp>
        <p:nvSpPr>
          <p:cNvPr id="38" name="Title 1"/>
          <p:cNvSpPr txBox="1">
            <a:spLocks/>
          </p:cNvSpPr>
          <p:nvPr/>
        </p:nvSpPr>
        <p:spPr>
          <a:xfrm>
            <a:off x="254000" y="6438900"/>
            <a:ext cx="9448800" cy="228600"/>
          </a:xfrm>
          <a:prstGeom prst="rect">
            <a:avLst/>
          </a:prstGeom>
        </p:spPr>
        <p:txBody>
          <a:bodyPr wrap="square" lIns="0" tIns="0" rIns="0" bIns="0" anchor="b">
            <a:noAutofit/>
          </a:bodyPr>
          <a:lstStyle>
            <a:lvl1pPr eaLnBrk="1" hangingPunct="1">
              <a:defRPr>
                <a:latin typeface="+mj-lt"/>
                <a:ea typeface="+mj-ea"/>
                <a:cs typeface="+mj-cs"/>
              </a:defRPr>
            </a:lvl1pPr>
          </a:lstStyle>
          <a:p>
            <a:r>
              <a:rPr lang="en-US" spc="200" dirty="0">
                <a:solidFill>
                  <a:srgbClr val="FFFFFF"/>
                </a:solidFill>
                <a:latin typeface="Calibri"/>
                <a:ea typeface="Proxima Nova Light" charset="0"/>
                <a:cs typeface="Calibri"/>
              </a:rPr>
              <a:t>Dominick Lemas, </a:t>
            </a:r>
            <a:r>
              <a:rPr lang="en-US" spc="200" dirty="0" smtClean="0">
                <a:solidFill>
                  <a:srgbClr val="FFFFFF"/>
                </a:solidFill>
                <a:latin typeface="Calibri"/>
                <a:ea typeface="Proxima Nova Light" charset="0"/>
                <a:cs typeface="Calibri"/>
              </a:rPr>
              <a:t>PhD, CLC</a:t>
            </a:r>
            <a:endParaRPr lang="en-US" spc="200" dirty="0">
              <a:solidFill>
                <a:srgbClr val="FFFFFF"/>
              </a:solidFill>
              <a:latin typeface="Calibri"/>
              <a:ea typeface="Proxima Nova Light" charset="0"/>
              <a:cs typeface="Calibri"/>
            </a:endParaRPr>
          </a:p>
          <a:p>
            <a:r>
              <a:rPr lang="en-US" spc="200" dirty="0">
                <a:solidFill>
                  <a:srgbClr val="FFFFFF"/>
                </a:solidFill>
                <a:latin typeface="Calibri"/>
                <a:ea typeface="Proxima Nova Light" charset="0"/>
                <a:cs typeface="Calibri"/>
              </a:rPr>
              <a:t>Health Outcomes &amp; Biomedical Informatics</a:t>
            </a:r>
          </a:p>
          <a:p>
            <a:r>
              <a:rPr lang="en-US" spc="200" dirty="0">
                <a:solidFill>
                  <a:srgbClr val="FFFFFF"/>
                </a:solidFill>
                <a:latin typeface="Calibri"/>
                <a:ea typeface="Proxima Nova Light" charset="0"/>
                <a:cs typeface="Calibri"/>
              </a:rPr>
              <a:t>University of Florida College of </a:t>
            </a:r>
            <a:r>
              <a:rPr lang="en-US" spc="200" dirty="0" smtClean="0">
                <a:solidFill>
                  <a:srgbClr val="FFFFFF"/>
                </a:solidFill>
                <a:latin typeface="Calibri"/>
                <a:ea typeface="Proxima Nova Light" charset="0"/>
                <a:cs typeface="Calibri"/>
              </a:rPr>
              <a:t>Medicine</a:t>
            </a:r>
          </a:p>
          <a:p>
            <a:endParaRPr lang="en-US" spc="200" dirty="0">
              <a:solidFill>
                <a:srgbClr val="FFFFFF"/>
              </a:solidFill>
              <a:latin typeface="Calibri"/>
              <a:ea typeface="Proxima Nova Light" charset="0"/>
              <a:cs typeface="Calibri"/>
            </a:endParaRPr>
          </a:p>
          <a:p>
            <a:r>
              <a:rPr lang="en-US" spc="200" dirty="0" smtClean="0">
                <a:solidFill>
                  <a:srgbClr val="FFFFFF"/>
                </a:solidFill>
                <a:latin typeface="Calibri"/>
                <a:ea typeface="Proxima Nova Light" charset="0"/>
                <a:cs typeface="Calibri"/>
              </a:rPr>
              <a:t>FSU Nutrition, Food, and Exercise Seminar Series</a:t>
            </a:r>
          </a:p>
          <a:p>
            <a:r>
              <a:rPr lang="en-US" spc="200" dirty="0" smtClean="0">
                <a:solidFill>
                  <a:srgbClr val="FFFFFF"/>
                </a:solidFill>
                <a:latin typeface="Calibri"/>
                <a:ea typeface="Proxima Nova Light" charset="0"/>
                <a:cs typeface="Calibri"/>
              </a:rPr>
              <a:t>October 16, 2019</a:t>
            </a:r>
            <a:endParaRPr lang="en-US" spc="200" dirty="0">
              <a:solidFill>
                <a:srgbClr val="FFFFFF"/>
              </a:solidFill>
              <a:latin typeface="Calibri"/>
              <a:ea typeface="Proxima Nova Light" charset="0"/>
              <a:cs typeface="Calibri"/>
            </a:endParaRPr>
          </a:p>
        </p:txBody>
      </p:sp>
      <p:grpSp>
        <p:nvGrpSpPr>
          <p:cNvPr id="12" name="Group 11"/>
          <p:cNvGrpSpPr/>
          <p:nvPr/>
        </p:nvGrpSpPr>
        <p:grpSpPr>
          <a:xfrm>
            <a:off x="1485900" y="2362200"/>
            <a:ext cx="9220200" cy="2133600"/>
            <a:chOff x="1524000" y="2362200"/>
            <a:chExt cx="9220200" cy="2133600"/>
          </a:xfrm>
        </p:grpSpPr>
        <p:cxnSp>
          <p:nvCxnSpPr>
            <p:cNvPr id="11" name="Straight Connector 10"/>
            <p:cNvCxnSpPr/>
            <p:nvPr/>
          </p:nvCxnSpPr>
          <p:spPr>
            <a:xfrm>
              <a:off x="1524000" y="2362200"/>
              <a:ext cx="9220200" cy="0"/>
            </a:xfrm>
            <a:prstGeom prst="line">
              <a:avLst/>
            </a:prstGeom>
            <a:ln w="38100" cmpd="sng">
              <a:solidFill>
                <a:srgbClr val="E7663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524000" y="4495800"/>
              <a:ext cx="9220200" cy="0"/>
            </a:xfrm>
            <a:prstGeom prst="line">
              <a:avLst/>
            </a:prstGeom>
            <a:ln w="38100" cmpd="sng">
              <a:solidFill>
                <a:srgbClr val="E76630"/>
              </a:solidFill>
            </a:ln>
            <a:effectLst/>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926152" y="2728036"/>
            <a:ext cx="10033000" cy="1569660"/>
          </a:xfrm>
          <a:prstGeom prst="rect">
            <a:avLst/>
          </a:prstGeom>
        </p:spPr>
        <p:txBody>
          <a:bodyPr wrap="square">
            <a:spAutoFit/>
          </a:bodyPr>
          <a:lstStyle/>
          <a:p>
            <a:pPr algn="ctr"/>
            <a:r>
              <a:rPr lang="en-US" sz="4800" b="1" dirty="0" smtClean="0">
                <a:solidFill>
                  <a:schemeClr val="bg1"/>
                </a:solidFill>
                <a:latin typeface="Calibri" panose="020F0502020204030204" pitchFamily="34" charset="0"/>
                <a:cs typeface="Calibri" panose="020F0502020204030204" pitchFamily="34" charset="0"/>
              </a:rPr>
              <a:t>Infant Nutrition and Breastfeeding in the Era of Precision Health </a:t>
            </a:r>
            <a:endParaRPr lang="en-US"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3949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Getting funded</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23" name="TextBox 22"/>
          <p:cNvSpPr txBox="1"/>
          <p:nvPr/>
        </p:nvSpPr>
        <p:spPr>
          <a:xfrm>
            <a:off x="6057900" y="1479847"/>
            <a:ext cx="5562600" cy="3046988"/>
          </a:xfrm>
          <a:prstGeom prst="rect">
            <a:avLst/>
          </a:prstGeom>
          <a:noFill/>
        </p:spPr>
        <p:txBody>
          <a:bodyPr wrap="square" rtlCol="0">
            <a:spAutoFit/>
          </a:bodyPr>
          <a:lstStyle/>
          <a:p>
            <a:r>
              <a:rPr lang="en-US" sz="2400" u="sng" dirty="0">
                <a:solidFill>
                  <a:schemeClr val="bg1"/>
                </a:solidFill>
                <a:latin typeface="Calibri" panose="020F0502020204030204" pitchFamily="34" charset="0"/>
                <a:cs typeface="Calibri" panose="020F0502020204030204" pitchFamily="34" charset="0"/>
              </a:rPr>
              <a:t>1</a:t>
            </a:r>
            <a:r>
              <a:rPr lang="en-US" sz="2400" u="sng" baseline="30000" dirty="0">
                <a:solidFill>
                  <a:schemeClr val="bg1"/>
                </a:solidFill>
                <a:latin typeface="Calibri" panose="020F0502020204030204" pitchFamily="34" charset="0"/>
                <a:cs typeface="Calibri" panose="020F0502020204030204" pitchFamily="34" charset="0"/>
              </a:rPr>
              <a:t>st</a:t>
            </a:r>
            <a:r>
              <a:rPr lang="en-US" sz="2400" u="sng" dirty="0">
                <a:solidFill>
                  <a:schemeClr val="bg1"/>
                </a:solidFill>
                <a:latin typeface="Calibri" panose="020F0502020204030204" pitchFamily="34" charset="0"/>
                <a:cs typeface="Calibri" panose="020F0502020204030204" pitchFamily="34" charset="0"/>
              </a:rPr>
              <a:t> Submission Reviewer Comments</a:t>
            </a:r>
          </a:p>
          <a:p>
            <a:pPr marL="285750" indent="-285750">
              <a:buFont typeface="Courier New"/>
              <a:buChar char="o"/>
            </a:pPr>
            <a:r>
              <a:rPr lang="en-US" sz="2400" dirty="0" smtClean="0">
                <a:solidFill>
                  <a:schemeClr val="bg1"/>
                </a:solidFill>
                <a:latin typeface="Calibri" panose="020F0502020204030204" pitchFamily="34" charset="0"/>
                <a:cs typeface="Calibri" panose="020F0502020204030204" pitchFamily="34" charset="0"/>
              </a:rPr>
              <a:t>Over-ambitious</a:t>
            </a:r>
          </a:p>
          <a:p>
            <a:pPr marL="285750" indent="-285750">
              <a:buFont typeface="Courier New"/>
              <a:buChar char="o"/>
            </a:pPr>
            <a:r>
              <a:rPr lang="en-US" sz="2400" dirty="0" smtClean="0">
                <a:solidFill>
                  <a:schemeClr val="bg1"/>
                </a:solidFill>
                <a:latin typeface="Calibri" panose="020F0502020204030204" pitchFamily="34" charset="0"/>
                <a:cs typeface="Calibri" panose="020F0502020204030204" pitchFamily="34" charset="0"/>
              </a:rPr>
              <a:t>How </a:t>
            </a:r>
            <a:r>
              <a:rPr lang="en-US" sz="2400" dirty="0">
                <a:solidFill>
                  <a:schemeClr val="bg1"/>
                </a:solidFill>
                <a:latin typeface="Calibri" panose="020F0502020204030204" pitchFamily="34" charset="0"/>
                <a:cs typeface="Calibri" panose="020F0502020204030204" pitchFamily="34" charset="0"/>
              </a:rPr>
              <a:t>do you recruit participants?</a:t>
            </a:r>
          </a:p>
          <a:p>
            <a:pPr marL="285750" indent="-285750">
              <a:buFont typeface="Courier New"/>
              <a:buChar char="o"/>
            </a:pPr>
            <a:r>
              <a:rPr lang="en-US" sz="2400" dirty="0">
                <a:solidFill>
                  <a:schemeClr val="bg1"/>
                </a:solidFill>
                <a:latin typeface="Calibri" panose="020F0502020204030204" pitchFamily="34" charset="0"/>
                <a:cs typeface="Calibri" panose="020F0502020204030204" pitchFamily="34" charset="0"/>
              </a:rPr>
              <a:t>What about antibiotics?</a:t>
            </a:r>
          </a:p>
          <a:p>
            <a:pPr marL="285750" indent="-285750">
              <a:buFont typeface="Courier New"/>
              <a:buChar char="o"/>
            </a:pPr>
            <a:r>
              <a:rPr lang="en-US" sz="2400" dirty="0">
                <a:solidFill>
                  <a:schemeClr val="bg1"/>
                </a:solidFill>
                <a:latin typeface="Calibri" panose="020F0502020204030204" pitchFamily="34" charset="0"/>
                <a:cs typeface="Calibri" panose="020F0502020204030204" pitchFamily="34" charset="0"/>
              </a:rPr>
              <a:t>What are the candidate metabolites?</a:t>
            </a:r>
          </a:p>
          <a:p>
            <a:endParaRPr lang="en-US" sz="2400" dirty="0">
              <a:solidFill>
                <a:schemeClr val="bg1"/>
              </a:solidFill>
              <a:latin typeface="Calibri" panose="020F0502020204030204" pitchFamily="34" charset="0"/>
              <a:cs typeface="Calibri" panose="020F0502020204030204" pitchFamily="34" charset="0"/>
            </a:endParaRPr>
          </a:p>
          <a:p>
            <a:r>
              <a:rPr lang="en-US" sz="2400" u="sng" dirty="0">
                <a:solidFill>
                  <a:schemeClr val="bg1"/>
                </a:solidFill>
                <a:latin typeface="Calibri" panose="020F0502020204030204" pitchFamily="34" charset="0"/>
                <a:cs typeface="Calibri" panose="020F0502020204030204" pitchFamily="34" charset="0"/>
              </a:rPr>
              <a:t>2</a:t>
            </a:r>
            <a:r>
              <a:rPr lang="en-US" sz="2400" u="sng" baseline="30000" dirty="0">
                <a:solidFill>
                  <a:schemeClr val="bg1"/>
                </a:solidFill>
                <a:latin typeface="Calibri" panose="020F0502020204030204" pitchFamily="34" charset="0"/>
                <a:cs typeface="Calibri" panose="020F0502020204030204" pitchFamily="34" charset="0"/>
              </a:rPr>
              <a:t>nd</a:t>
            </a:r>
            <a:r>
              <a:rPr lang="en-US" sz="2400" u="sng" dirty="0">
                <a:solidFill>
                  <a:schemeClr val="bg1"/>
                </a:solidFill>
                <a:latin typeface="Calibri" panose="020F0502020204030204" pitchFamily="34" charset="0"/>
                <a:cs typeface="Calibri" panose="020F0502020204030204" pitchFamily="34" charset="0"/>
              </a:rPr>
              <a:t> Submission Reviewer Comments</a:t>
            </a:r>
          </a:p>
          <a:p>
            <a:pPr marL="285750" indent="-285750">
              <a:buFont typeface="Courier New"/>
              <a:buChar char="o"/>
            </a:pPr>
            <a:r>
              <a:rPr lang="en-US" sz="2400" dirty="0">
                <a:solidFill>
                  <a:schemeClr val="bg1"/>
                </a:solidFill>
                <a:latin typeface="Calibri" panose="020F0502020204030204" pitchFamily="34" charset="0"/>
                <a:cs typeface="Calibri" panose="020F0502020204030204" pitchFamily="34" charset="0"/>
              </a:rPr>
              <a:t>What </a:t>
            </a:r>
            <a:r>
              <a:rPr lang="en-US" sz="2400" dirty="0" smtClean="0">
                <a:solidFill>
                  <a:schemeClr val="bg1"/>
                </a:solidFill>
                <a:latin typeface="Calibri" panose="020F0502020204030204" pitchFamily="34" charset="0"/>
                <a:cs typeface="Calibri" panose="020F0502020204030204" pitchFamily="34" charset="0"/>
              </a:rPr>
              <a:t>about adding a </a:t>
            </a:r>
            <a:r>
              <a:rPr lang="en-US" sz="2400" dirty="0">
                <a:solidFill>
                  <a:schemeClr val="bg1"/>
                </a:solidFill>
                <a:latin typeface="Calibri" panose="020F0502020204030204" pitchFamily="34" charset="0"/>
                <a:cs typeface="Calibri" panose="020F0502020204030204" pitchFamily="34" charset="0"/>
              </a:rPr>
              <a:t>germ-free models? </a:t>
            </a:r>
          </a:p>
        </p:txBody>
      </p:sp>
      <p:sp>
        <p:nvSpPr>
          <p:cNvPr id="14" name="TextBox 13"/>
          <p:cNvSpPr txBox="1"/>
          <p:nvPr/>
        </p:nvSpPr>
        <p:spPr>
          <a:xfrm>
            <a:off x="773723" y="1321394"/>
            <a:ext cx="5562600" cy="4893647"/>
          </a:xfrm>
          <a:prstGeom prst="rect">
            <a:avLst/>
          </a:prstGeom>
          <a:noFill/>
        </p:spPr>
        <p:txBody>
          <a:bodyPr wrap="square" rtlCol="0">
            <a:spAutoFit/>
          </a:bodyPr>
          <a:lstStyle/>
          <a:p>
            <a:r>
              <a:rPr lang="en-US" sz="2400" u="sng" dirty="0">
                <a:solidFill>
                  <a:schemeClr val="bg1"/>
                </a:solidFill>
                <a:latin typeface="Calibri" panose="020F0502020204030204" pitchFamily="34" charset="0"/>
                <a:cs typeface="Calibri" panose="020F0502020204030204" pitchFamily="34" charset="0"/>
              </a:rPr>
              <a:t>Timeline</a:t>
            </a:r>
          </a:p>
          <a:p>
            <a:pPr marL="285750" indent="-285750">
              <a:buFont typeface="Courier New"/>
              <a:buChar char="o"/>
            </a:pPr>
            <a:r>
              <a:rPr lang="en-US" sz="2400" dirty="0">
                <a:solidFill>
                  <a:schemeClr val="bg1"/>
                </a:solidFill>
                <a:latin typeface="Calibri" panose="020F0502020204030204" pitchFamily="34" charset="0"/>
                <a:cs typeface="Calibri" panose="020F0502020204030204" pitchFamily="34" charset="0"/>
              </a:rPr>
              <a:t>June 2016- IRB started</a:t>
            </a:r>
          </a:p>
          <a:p>
            <a:pPr marL="285750" indent="-285750">
              <a:buFont typeface="Courier New"/>
              <a:buChar char="o"/>
            </a:pPr>
            <a:r>
              <a:rPr lang="en-US" sz="2400" dirty="0">
                <a:solidFill>
                  <a:schemeClr val="bg1"/>
                </a:solidFill>
                <a:latin typeface="Calibri" panose="020F0502020204030204" pitchFamily="34" charset="0"/>
                <a:cs typeface="Calibri" panose="020F0502020204030204" pitchFamily="34" charset="0"/>
              </a:rPr>
              <a:t>December 2016- IRB Approved</a:t>
            </a:r>
          </a:p>
          <a:p>
            <a:pPr marL="285750" indent="-285750">
              <a:buFont typeface="Courier New"/>
              <a:buChar char="o"/>
            </a:pPr>
            <a:r>
              <a:rPr lang="en-US" sz="2400" dirty="0">
                <a:solidFill>
                  <a:schemeClr val="bg1"/>
                </a:solidFill>
                <a:latin typeface="Calibri" panose="020F0502020204030204" pitchFamily="34" charset="0"/>
                <a:cs typeface="Calibri" panose="020F0502020204030204" pitchFamily="34" charset="0"/>
              </a:rPr>
              <a:t>February 2017-First K01 Submission</a:t>
            </a:r>
          </a:p>
          <a:p>
            <a:pPr marL="285750" indent="-285750">
              <a:buFont typeface="Courier New"/>
              <a:buChar char="o"/>
            </a:pPr>
            <a:r>
              <a:rPr lang="en-US" sz="2400" dirty="0" smtClean="0">
                <a:solidFill>
                  <a:schemeClr val="bg1"/>
                </a:solidFill>
                <a:latin typeface="Calibri" panose="020F0502020204030204" pitchFamily="34" charset="0"/>
                <a:cs typeface="Calibri" panose="020F0502020204030204" pitchFamily="34" charset="0"/>
              </a:rPr>
              <a:t>May </a:t>
            </a:r>
            <a:r>
              <a:rPr lang="en-US" sz="2400" dirty="0">
                <a:solidFill>
                  <a:schemeClr val="bg1"/>
                </a:solidFill>
                <a:latin typeface="Calibri" panose="020F0502020204030204" pitchFamily="34" charset="0"/>
                <a:cs typeface="Calibri" panose="020F0502020204030204" pitchFamily="34" charset="0"/>
              </a:rPr>
              <a:t>2017- First Participant Enrolled </a:t>
            </a:r>
          </a:p>
          <a:p>
            <a:pPr marL="285750" indent="-285750">
              <a:buFont typeface="Courier New"/>
              <a:buChar char="o"/>
            </a:pPr>
            <a:r>
              <a:rPr lang="en-US" sz="2400" dirty="0">
                <a:solidFill>
                  <a:schemeClr val="bg1"/>
                </a:solidFill>
                <a:latin typeface="Calibri" panose="020F0502020204030204" pitchFamily="34" charset="0"/>
                <a:cs typeface="Calibri" panose="020F0502020204030204" pitchFamily="34" charset="0"/>
              </a:rPr>
              <a:t>June 2017- NIH Impact Score 35</a:t>
            </a:r>
          </a:p>
          <a:p>
            <a:pPr marL="285750" indent="-285750">
              <a:buFont typeface="Courier New"/>
              <a:buChar char="o"/>
            </a:pPr>
            <a:r>
              <a:rPr lang="en-US" sz="2400" dirty="0" smtClean="0">
                <a:solidFill>
                  <a:schemeClr val="bg1"/>
                </a:solidFill>
                <a:latin typeface="Calibri" panose="020F0502020204030204" pitchFamily="34" charset="0"/>
                <a:cs typeface="Calibri" panose="020F0502020204030204" pitchFamily="34" charset="0"/>
              </a:rPr>
              <a:t>July 2017- kid #2</a:t>
            </a:r>
          </a:p>
          <a:p>
            <a:pPr marL="285750" indent="-285750">
              <a:buFont typeface="Courier New"/>
              <a:buChar char="o"/>
            </a:pPr>
            <a:r>
              <a:rPr lang="en-US" sz="2400" dirty="0" smtClean="0">
                <a:solidFill>
                  <a:schemeClr val="bg1"/>
                </a:solidFill>
                <a:latin typeface="Calibri" panose="020F0502020204030204" pitchFamily="34" charset="0"/>
                <a:cs typeface="Calibri" panose="020F0502020204030204" pitchFamily="34" charset="0"/>
              </a:rPr>
              <a:t>September 2017- hurricane Maria</a:t>
            </a:r>
          </a:p>
          <a:p>
            <a:pPr marL="285750" indent="-285750">
              <a:buFont typeface="Courier New"/>
              <a:buChar char="o"/>
            </a:pPr>
            <a:r>
              <a:rPr lang="en-US" sz="2400" dirty="0" smtClean="0">
                <a:solidFill>
                  <a:schemeClr val="bg1"/>
                </a:solidFill>
                <a:latin typeface="Calibri" panose="020F0502020204030204" pitchFamily="34" charset="0"/>
                <a:cs typeface="Calibri" panose="020F0502020204030204" pitchFamily="34" charset="0"/>
              </a:rPr>
              <a:t>February </a:t>
            </a:r>
            <a:r>
              <a:rPr lang="en-US" sz="2400" dirty="0">
                <a:solidFill>
                  <a:schemeClr val="bg1"/>
                </a:solidFill>
                <a:latin typeface="Calibri" panose="020F0502020204030204" pitchFamily="34" charset="0"/>
                <a:cs typeface="Calibri" panose="020F0502020204030204" pitchFamily="34" charset="0"/>
              </a:rPr>
              <a:t>2018- Second K01 Submission</a:t>
            </a:r>
          </a:p>
          <a:p>
            <a:pPr marL="285750" indent="-285750">
              <a:buFont typeface="Courier New"/>
              <a:buChar char="o"/>
            </a:pPr>
            <a:r>
              <a:rPr lang="en-US" sz="2400" dirty="0">
                <a:solidFill>
                  <a:schemeClr val="bg1"/>
                </a:solidFill>
                <a:latin typeface="Calibri" panose="020F0502020204030204" pitchFamily="34" charset="0"/>
                <a:cs typeface="Calibri" panose="020F0502020204030204" pitchFamily="34" charset="0"/>
              </a:rPr>
              <a:t>July 2019- NIH Impact Score 30</a:t>
            </a:r>
          </a:p>
          <a:p>
            <a:pPr marL="285750" indent="-285750">
              <a:buFont typeface="Courier New"/>
              <a:buChar char="o"/>
            </a:pPr>
            <a:r>
              <a:rPr lang="en-US" sz="2400" dirty="0">
                <a:solidFill>
                  <a:schemeClr val="bg1"/>
                </a:solidFill>
                <a:latin typeface="Calibri" panose="020F0502020204030204" pitchFamily="34" charset="0"/>
                <a:cs typeface="Calibri" panose="020F0502020204030204" pitchFamily="34" charset="0"/>
              </a:rPr>
              <a:t>January 2019- </a:t>
            </a:r>
            <a:r>
              <a:rPr lang="en-US" sz="2400" dirty="0" smtClean="0">
                <a:solidFill>
                  <a:schemeClr val="bg1"/>
                </a:solidFill>
                <a:latin typeface="Calibri" panose="020F0502020204030204" pitchFamily="34" charset="0"/>
                <a:cs typeface="Calibri" panose="020F0502020204030204" pitchFamily="34" charset="0"/>
              </a:rPr>
              <a:t>Funded</a:t>
            </a:r>
          </a:p>
          <a:p>
            <a:pPr marL="285750" indent="-285750">
              <a:buFont typeface="Courier New"/>
              <a:buChar char="o"/>
            </a:pPr>
            <a:r>
              <a:rPr lang="en-US" sz="2400" dirty="0" smtClean="0">
                <a:solidFill>
                  <a:schemeClr val="bg1"/>
                </a:solidFill>
                <a:latin typeface="Calibri" panose="020F0502020204030204" pitchFamily="34" charset="0"/>
                <a:cs typeface="Calibri" panose="020F0502020204030204" pitchFamily="34" charset="0"/>
              </a:rPr>
              <a:t>October 2019- ~50 participants</a:t>
            </a:r>
            <a:endParaRPr lang="en-US" sz="2400" dirty="0">
              <a:solidFill>
                <a:schemeClr val="bg1"/>
              </a:solidFill>
              <a:latin typeface="Calibri" panose="020F0502020204030204" pitchFamily="34" charset="0"/>
              <a:cs typeface="Calibri" panose="020F0502020204030204" pitchFamily="34" charset="0"/>
            </a:endParaRPr>
          </a:p>
          <a:p>
            <a:endParaRPr lang="en-US" sz="2400" dirty="0">
              <a:solidFill>
                <a:schemeClr val="bg1"/>
              </a:solidFill>
              <a:latin typeface="Calibri" panose="020F0502020204030204" pitchFamily="34" charset="0"/>
              <a:cs typeface="Calibri" panose="020F0502020204030204" pitchFamily="34" charset="0"/>
            </a:endParaRPr>
          </a:p>
        </p:txBody>
      </p:sp>
      <p:sp>
        <p:nvSpPr>
          <p:cNvPr id="3" name="TextBox 2"/>
          <p:cNvSpPr txBox="1"/>
          <p:nvPr/>
        </p:nvSpPr>
        <p:spPr>
          <a:xfrm>
            <a:off x="6057900" y="5065607"/>
            <a:ext cx="5181600" cy="954107"/>
          </a:xfrm>
          <a:prstGeom prst="rect">
            <a:avLst/>
          </a:prstGeom>
          <a:noFill/>
        </p:spPr>
        <p:txBody>
          <a:bodyPr wrap="square" rtlCol="0">
            <a:spAutoFit/>
          </a:bodyPr>
          <a:lstStyle/>
          <a:p>
            <a:r>
              <a:rPr lang="en-US" sz="2800" dirty="0" smtClean="0">
                <a:solidFill>
                  <a:schemeClr val="bg1"/>
                </a:solidFill>
                <a:latin typeface="Calibri" panose="020F0502020204030204" pitchFamily="34" charset="0"/>
                <a:cs typeface="Calibri" panose="020F0502020204030204" pitchFamily="34" charset="0"/>
              </a:rPr>
              <a:t>Maintain a good relationship with your program officer!</a:t>
            </a:r>
            <a:endParaRPr lang="en-US" sz="2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170881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69900" y="1479847"/>
            <a:ext cx="13131800" cy="4381500"/>
            <a:chOff x="-469900" y="1238250"/>
            <a:chExt cx="13131800" cy="4381500"/>
          </a:xfrm>
        </p:grpSpPr>
        <p:pic>
          <p:nvPicPr>
            <p:cNvPr id="5" name="Picture 4"/>
            <p:cNvPicPr>
              <a:picLocks noChangeAspect="1"/>
            </p:cNvPicPr>
            <p:nvPr/>
          </p:nvPicPr>
          <p:blipFill>
            <a:blip r:embed="rId3"/>
            <a:stretch>
              <a:fillRect/>
            </a:stretch>
          </p:blipFill>
          <p:spPr>
            <a:xfrm>
              <a:off x="11722100" y="1238250"/>
              <a:ext cx="939800" cy="4381500"/>
            </a:xfrm>
            <a:prstGeom prst="rect">
              <a:avLst/>
            </a:prstGeom>
          </p:spPr>
        </p:pic>
        <p:pic>
          <p:nvPicPr>
            <p:cNvPr id="7" name="Picture 6"/>
            <p:cNvPicPr>
              <a:picLocks noChangeAspect="1"/>
            </p:cNvPicPr>
            <p:nvPr/>
          </p:nvPicPr>
          <p:blipFill>
            <a:blip r:embed="rId3"/>
            <a:stretch>
              <a:fillRect/>
            </a:stretch>
          </p:blipFill>
          <p:spPr>
            <a:xfrm rot="10800000">
              <a:off x="-469900" y="1238250"/>
              <a:ext cx="939800" cy="4381500"/>
            </a:xfrm>
            <a:prstGeom prst="rect">
              <a:avLst/>
            </a:prstGeom>
          </p:spPr>
        </p:pic>
      </p:grpSp>
      <p:sp>
        <p:nvSpPr>
          <p:cNvPr id="11" name="TextBox 10"/>
          <p:cNvSpPr txBox="1"/>
          <p:nvPr/>
        </p:nvSpPr>
        <p:spPr>
          <a:xfrm>
            <a:off x="8901708" y="3165273"/>
            <a:ext cx="2133600" cy="400110"/>
          </a:xfrm>
          <a:prstGeom prst="rect">
            <a:avLst/>
          </a:prstGeom>
          <a:noFill/>
        </p:spPr>
        <p:txBody>
          <a:bodyPr wrap="square" rtlCol="0">
            <a:spAutoFit/>
          </a:bodyPr>
          <a:lstStyle/>
          <a:p>
            <a:r>
              <a:rPr lang="en-US" sz="2000" b="1" dirty="0">
                <a:solidFill>
                  <a:srgbClr val="F07830"/>
                </a:solidFill>
                <a:latin typeface="Arial Black" panose="020B0604020202020204" pitchFamily="34" charset="0"/>
                <a:cs typeface="Arial Black" panose="020B0604020202020204" pitchFamily="34" charset="0"/>
              </a:rPr>
              <a:t>clinical study</a:t>
            </a:r>
          </a:p>
        </p:txBody>
      </p:sp>
      <p:sp>
        <p:nvSpPr>
          <p:cNvPr id="12" name="TextBox 11"/>
          <p:cNvSpPr txBox="1"/>
          <p:nvPr/>
        </p:nvSpPr>
        <p:spPr>
          <a:xfrm>
            <a:off x="3501349" y="5855503"/>
            <a:ext cx="3044802" cy="400110"/>
          </a:xfrm>
          <a:prstGeom prst="rect">
            <a:avLst/>
          </a:prstGeom>
          <a:noFill/>
        </p:spPr>
        <p:txBody>
          <a:bodyPr wrap="square" rtlCol="0">
            <a:spAutoFit/>
          </a:bodyPr>
          <a:lstStyle/>
          <a:p>
            <a:r>
              <a:rPr lang="en-US" sz="2000" b="1" dirty="0">
                <a:solidFill>
                  <a:srgbClr val="F07830"/>
                </a:solidFill>
                <a:latin typeface="Arial Black" panose="020B0604020202020204" pitchFamily="34" charset="0"/>
                <a:cs typeface="Arial Black" panose="020B0604020202020204" pitchFamily="34" charset="0"/>
              </a:rPr>
              <a:t>computing analysis </a:t>
            </a:r>
          </a:p>
        </p:txBody>
      </p:sp>
      <p:sp>
        <p:nvSpPr>
          <p:cNvPr id="10" name="TextBox 9"/>
          <p:cNvSpPr txBox="1"/>
          <p:nvPr/>
        </p:nvSpPr>
        <p:spPr>
          <a:xfrm>
            <a:off x="3901440" y="614127"/>
            <a:ext cx="2057400" cy="400110"/>
          </a:xfrm>
          <a:prstGeom prst="rect">
            <a:avLst/>
          </a:prstGeom>
          <a:noFill/>
        </p:spPr>
        <p:txBody>
          <a:bodyPr wrap="square" rtlCol="0">
            <a:spAutoFit/>
          </a:bodyPr>
          <a:lstStyle/>
          <a:p>
            <a:r>
              <a:rPr lang="en-US" sz="2000" b="1" dirty="0">
                <a:solidFill>
                  <a:srgbClr val="F07830"/>
                </a:solidFill>
                <a:latin typeface="Arial Black" panose="020B0604020202020204" pitchFamily="34" charset="0"/>
                <a:cs typeface="Arial Black" panose="020B0604020202020204" pitchFamily="34" charset="0"/>
              </a:rPr>
              <a:t>engagement</a:t>
            </a:r>
          </a:p>
        </p:txBody>
      </p:sp>
      <p:sp>
        <p:nvSpPr>
          <p:cNvPr id="16" name="TextBox 15"/>
          <p:cNvSpPr txBox="1"/>
          <p:nvPr/>
        </p:nvSpPr>
        <p:spPr>
          <a:xfrm>
            <a:off x="6585382" y="614126"/>
            <a:ext cx="2654476" cy="400110"/>
          </a:xfrm>
          <a:prstGeom prst="rect">
            <a:avLst/>
          </a:prstGeom>
          <a:noFill/>
        </p:spPr>
        <p:txBody>
          <a:bodyPr wrap="square" rtlCol="0">
            <a:spAutoFit/>
          </a:bodyPr>
          <a:lstStyle/>
          <a:p>
            <a:r>
              <a:rPr lang="en-US" sz="2000" b="1" dirty="0">
                <a:solidFill>
                  <a:srgbClr val="F07830"/>
                </a:solidFill>
                <a:latin typeface="Arial Black" panose="020B0604020202020204" pitchFamily="34" charset="0"/>
                <a:cs typeface="Arial Black" panose="020B0604020202020204" pitchFamily="34" charset="0"/>
              </a:rPr>
              <a:t>qualitative study</a:t>
            </a:r>
          </a:p>
        </p:txBody>
      </p:sp>
      <p:sp>
        <p:nvSpPr>
          <p:cNvPr id="17" name="TextBox 16"/>
          <p:cNvSpPr txBox="1"/>
          <p:nvPr/>
        </p:nvSpPr>
        <p:spPr>
          <a:xfrm>
            <a:off x="6864611" y="5860796"/>
            <a:ext cx="2654476" cy="400110"/>
          </a:xfrm>
          <a:prstGeom prst="rect">
            <a:avLst/>
          </a:prstGeom>
          <a:noFill/>
        </p:spPr>
        <p:txBody>
          <a:bodyPr wrap="square" rtlCol="0">
            <a:spAutoFit/>
          </a:bodyPr>
          <a:lstStyle/>
          <a:p>
            <a:r>
              <a:rPr lang="en-US" sz="2000" b="1" dirty="0">
                <a:solidFill>
                  <a:srgbClr val="F07830"/>
                </a:solidFill>
                <a:latin typeface="Arial Black" panose="020B0604020202020204" pitchFamily="34" charset="0"/>
                <a:cs typeface="Arial Black" panose="020B0604020202020204" pitchFamily="34" charset="0"/>
              </a:rPr>
              <a:t>lab processing</a:t>
            </a:r>
          </a:p>
        </p:txBody>
      </p:sp>
      <p:cxnSp>
        <p:nvCxnSpPr>
          <p:cNvPr id="23" name="Straight Connector 22"/>
          <p:cNvCxnSpPr/>
          <p:nvPr/>
        </p:nvCxnSpPr>
        <p:spPr>
          <a:xfrm>
            <a:off x="5256239" y="1767814"/>
            <a:ext cx="1820069" cy="0"/>
          </a:xfrm>
          <a:prstGeom prst="line">
            <a:avLst/>
          </a:prstGeom>
          <a:ln/>
        </p:spPr>
        <p:style>
          <a:lnRef idx="1">
            <a:schemeClr val="accent4"/>
          </a:lnRef>
          <a:fillRef idx="0">
            <a:schemeClr val="accent4"/>
          </a:fillRef>
          <a:effectRef idx="0">
            <a:schemeClr val="accent4"/>
          </a:effectRef>
          <a:fontRef idx="minor">
            <a:schemeClr val="tx1"/>
          </a:fontRef>
        </p:style>
      </p:cxnSp>
      <p:grpSp>
        <p:nvGrpSpPr>
          <p:cNvPr id="32" name="Group 31"/>
          <p:cNvGrpSpPr/>
          <p:nvPr/>
        </p:nvGrpSpPr>
        <p:grpSpPr>
          <a:xfrm>
            <a:off x="3955024" y="1547822"/>
            <a:ext cx="4485929" cy="3821466"/>
            <a:chOff x="6570655" y="1585384"/>
            <a:chExt cx="4485929" cy="3821466"/>
          </a:xfrm>
        </p:grpSpPr>
        <p:sp>
          <p:nvSpPr>
            <p:cNvPr id="30" name="Hexagon 29"/>
            <p:cNvSpPr/>
            <p:nvPr/>
          </p:nvSpPr>
          <p:spPr>
            <a:xfrm>
              <a:off x="6570655" y="1585384"/>
              <a:ext cx="4485929" cy="3821466"/>
            </a:xfrm>
            <a:prstGeom prst="hexagon">
              <a:avLst>
                <a:gd name="adj" fmla="val 29404"/>
                <a:gd name="vf" fmla="val 115470"/>
              </a:avLst>
            </a:prstGeom>
            <a:solidFill>
              <a:srgbClr val="EAB267"/>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Hexagon 30"/>
            <p:cNvSpPr/>
            <p:nvPr/>
          </p:nvSpPr>
          <p:spPr>
            <a:xfrm>
              <a:off x="6718030" y="1712188"/>
              <a:ext cx="4191177" cy="3550559"/>
            </a:xfrm>
            <a:prstGeom prst="hexagon">
              <a:avLst>
                <a:gd name="adj" fmla="val 29404"/>
                <a:gd name="vf" fmla="val 115470"/>
              </a:avLst>
            </a:prstGeom>
            <a:solidFill>
              <a:srgbClr val="17263E"/>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1600199" y="2862428"/>
            <a:ext cx="3247737" cy="989621"/>
          </a:xfrm>
          <a:prstGeom prst="rect">
            <a:avLst/>
          </a:prstGeom>
          <a:solidFill>
            <a:srgbClr val="F07830"/>
          </a:solidFill>
          <a:ln w="50800">
            <a:solidFill>
              <a:schemeClr val="bg1"/>
            </a:solidFill>
          </a:ln>
        </p:spPr>
        <p:txBody>
          <a:bodyPr wrap="square" rtlCol="0">
            <a:spAutoFit/>
          </a:bodyPr>
          <a:lstStyle/>
          <a:p>
            <a:endParaRPr lang="en-US" dirty="0"/>
          </a:p>
        </p:txBody>
      </p:sp>
      <p:grpSp>
        <p:nvGrpSpPr>
          <p:cNvPr id="14" name="Group 13">
            <a:extLst>
              <a:ext uri="{FF2B5EF4-FFF2-40B4-BE49-F238E27FC236}">
                <a16:creationId xmlns:a16="http://schemas.microsoft.com/office/drawing/2014/main" id="{3AC6A299-3DBA-634C-BB01-F685268CF9A0}"/>
              </a:ext>
            </a:extLst>
          </p:cNvPr>
          <p:cNvGrpSpPr/>
          <p:nvPr/>
        </p:nvGrpSpPr>
        <p:grpSpPr>
          <a:xfrm>
            <a:off x="6936267" y="4827642"/>
            <a:ext cx="994408" cy="994408"/>
            <a:chOff x="6692427" y="4827642"/>
            <a:chExt cx="994408" cy="994408"/>
          </a:xfrm>
        </p:grpSpPr>
        <p:sp>
          <p:nvSpPr>
            <p:cNvPr id="42" name="Flowchart: Connector 41"/>
            <p:cNvSpPr/>
            <p:nvPr/>
          </p:nvSpPr>
          <p:spPr>
            <a:xfrm>
              <a:off x="6692427" y="4827642"/>
              <a:ext cx="994408" cy="994408"/>
            </a:xfrm>
            <a:prstGeom prst="flowChartConnector">
              <a:avLst/>
            </a:prstGeom>
            <a:solidFill>
              <a:srgbClr val="F07830"/>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2432" y="5040851"/>
              <a:ext cx="634397" cy="567989"/>
            </a:xfrm>
            <a:prstGeom prst="rect">
              <a:avLst/>
            </a:prstGeom>
          </p:spPr>
        </p:pic>
      </p:grpSp>
      <p:grpSp>
        <p:nvGrpSpPr>
          <p:cNvPr id="9" name="Group 8">
            <a:extLst>
              <a:ext uri="{FF2B5EF4-FFF2-40B4-BE49-F238E27FC236}">
                <a16:creationId xmlns:a16="http://schemas.microsoft.com/office/drawing/2014/main" id="{2929DC3E-E29C-D441-A384-E5F2F318B604}"/>
              </a:ext>
            </a:extLst>
          </p:cNvPr>
          <p:cNvGrpSpPr/>
          <p:nvPr/>
        </p:nvGrpSpPr>
        <p:grpSpPr>
          <a:xfrm>
            <a:off x="7787814" y="2898902"/>
            <a:ext cx="994408" cy="994408"/>
            <a:chOff x="7543974" y="2898902"/>
            <a:chExt cx="994408" cy="994408"/>
          </a:xfrm>
        </p:grpSpPr>
        <p:sp>
          <p:nvSpPr>
            <p:cNvPr id="41" name="Flowchart: Connector 40"/>
            <p:cNvSpPr/>
            <p:nvPr/>
          </p:nvSpPr>
          <p:spPr>
            <a:xfrm>
              <a:off x="7543974" y="2898902"/>
              <a:ext cx="994408" cy="994408"/>
            </a:xfrm>
            <a:prstGeom prst="flowChartConnector">
              <a:avLst/>
            </a:prstGeom>
            <a:solidFill>
              <a:srgbClr val="F07830"/>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9358" y="3083980"/>
              <a:ext cx="548660" cy="624252"/>
            </a:xfrm>
            <a:prstGeom prst="rect">
              <a:avLst/>
            </a:prstGeom>
          </p:spPr>
        </p:pic>
      </p:grpSp>
      <p:grpSp>
        <p:nvGrpSpPr>
          <p:cNvPr id="3" name="Group 2">
            <a:extLst>
              <a:ext uri="{FF2B5EF4-FFF2-40B4-BE49-F238E27FC236}">
                <a16:creationId xmlns:a16="http://schemas.microsoft.com/office/drawing/2014/main" id="{921CCF0B-7D3F-BA48-A92F-C39CA597BCD0}"/>
              </a:ext>
            </a:extLst>
          </p:cNvPr>
          <p:cNvGrpSpPr/>
          <p:nvPr/>
        </p:nvGrpSpPr>
        <p:grpSpPr>
          <a:xfrm>
            <a:off x="6833735" y="1186749"/>
            <a:ext cx="994408" cy="994408"/>
            <a:chOff x="6589895" y="1186749"/>
            <a:chExt cx="994408" cy="994408"/>
          </a:xfrm>
        </p:grpSpPr>
        <p:sp>
          <p:nvSpPr>
            <p:cNvPr id="40" name="Flowchart: Connector 39"/>
            <p:cNvSpPr/>
            <p:nvPr/>
          </p:nvSpPr>
          <p:spPr>
            <a:xfrm>
              <a:off x="6589895" y="1186749"/>
              <a:ext cx="994408" cy="994408"/>
            </a:xfrm>
            <a:prstGeom prst="flowChartConnector">
              <a:avLst/>
            </a:prstGeom>
            <a:solidFill>
              <a:srgbClr val="F07830"/>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6762" y="1463253"/>
              <a:ext cx="546754" cy="433305"/>
            </a:xfrm>
            <a:prstGeom prst="rect">
              <a:avLst/>
            </a:prstGeom>
          </p:spPr>
        </p:pic>
      </p:grpSp>
      <p:grpSp>
        <p:nvGrpSpPr>
          <p:cNvPr id="15" name="Group 14">
            <a:extLst>
              <a:ext uri="{FF2B5EF4-FFF2-40B4-BE49-F238E27FC236}">
                <a16:creationId xmlns:a16="http://schemas.microsoft.com/office/drawing/2014/main" id="{88E96BEB-1880-AE4E-9679-C8D3592B6956}"/>
              </a:ext>
            </a:extLst>
          </p:cNvPr>
          <p:cNvGrpSpPr/>
          <p:nvPr/>
        </p:nvGrpSpPr>
        <p:grpSpPr>
          <a:xfrm>
            <a:off x="4566972" y="4746457"/>
            <a:ext cx="994408" cy="994408"/>
            <a:chOff x="4323132" y="4746457"/>
            <a:chExt cx="994408" cy="994408"/>
          </a:xfrm>
        </p:grpSpPr>
        <p:sp>
          <p:nvSpPr>
            <p:cNvPr id="43" name="Flowchart: Connector 42"/>
            <p:cNvSpPr/>
            <p:nvPr/>
          </p:nvSpPr>
          <p:spPr>
            <a:xfrm>
              <a:off x="4323132" y="4746457"/>
              <a:ext cx="994408" cy="994408"/>
            </a:xfrm>
            <a:prstGeom prst="flowChartConnector">
              <a:avLst/>
            </a:prstGeom>
            <a:solidFill>
              <a:srgbClr val="F07830"/>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516427" y="5056578"/>
              <a:ext cx="574069" cy="471627"/>
            </a:xfrm>
            <a:prstGeom prst="rect">
              <a:avLst/>
            </a:prstGeom>
          </p:spPr>
        </p:pic>
      </p:grpSp>
      <p:grpSp>
        <p:nvGrpSpPr>
          <p:cNvPr id="2" name="Group 1">
            <a:extLst>
              <a:ext uri="{FF2B5EF4-FFF2-40B4-BE49-F238E27FC236}">
                <a16:creationId xmlns:a16="http://schemas.microsoft.com/office/drawing/2014/main" id="{22996E69-3A93-C64E-985D-6C57AA1BD31B}"/>
              </a:ext>
            </a:extLst>
          </p:cNvPr>
          <p:cNvGrpSpPr/>
          <p:nvPr/>
        </p:nvGrpSpPr>
        <p:grpSpPr>
          <a:xfrm>
            <a:off x="4566972" y="1186749"/>
            <a:ext cx="994408" cy="994408"/>
            <a:chOff x="4323132" y="1186749"/>
            <a:chExt cx="994408" cy="994408"/>
          </a:xfrm>
        </p:grpSpPr>
        <p:sp>
          <p:nvSpPr>
            <p:cNvPr id="35" name="Flowchart: Connector 34"/>
            <p:cNvSpPr/>
            <p:nvPr/>
          </p:nvSpPr>
          <p:spPr>
            <a:xfrm>
              <a:off x="4323132" y="1186749"/>
              <a:ext cx="994408" cy="994408"/>
            </a:xfrm>
            <a:prstGeom prst="flowChartConnector">
              <a:avLst/>
            </a:prstGeom>
            <a:solidFill>
              <a:srgbClr val="F07830"/>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6317" y="1483868"/>
              <a:ext cx="764891" cy="386258"/>
            </a:xfrm>
            <a:prstGeom prst="rect">
              <a:avLst/>
            </a:prstGeom>
          </p:spPr>
        </p:pic>
      </p:grpSp>
      <p:sp>
        <p:nvSpPr>
          <p:cNvPr id="36" name="TextBox 35">
            <a:extLst>
              <a:ext uri="{FF2B5EF4-FFF2-40B4-BE49-F238E27FC236}">
                <a16:creationId xmlns:a16="http://schemas.microsoft.com/office/drawing/2014/main" id="{71D4BC38-F35F-C04F-8063-7F001DBED5C9}"/>
              </a:ext>
            </a:extLst>
          </p:cNvPr>
          <p:cNvSpPr txBox="1"/>
          <p:nvPr/>
        </p:nvSpPr>
        <p:spPr>
          <a:xfrm>
            <a:off x="1600199" y="2971800"/>
            <a:ext cx="3247737" cy="830997"/>
          </a:xfrm>
          <a:prstGeom prst="rect">
            <a:avLst/>
          </a:prstGeom>
          <a:noFill/>
        </p:spPr>
        <p:txBody>
          <a:bodyPr wrap="square" rtlCol="0">
            <a:spAutoFit/>
          </a:bodyPr>
          <a:lstStyle/>
          <a:p>
            <a:pPr algn="ctr"/>
            <a:r>
              <a:rPr lang="en-US" sz="2400" b="1" dirty="0" smtClean="0">
                <a:solidFill>
                  <a:schemeClr val="bg1"/>
                </a:solidFill>
                <a:latin typeface="Arial Black" panose="020B0604020202020204" pitchFamily="34" charset="0"/>
                <a:cs typeface="Arial Black" panose="020B0604020202020204" pitchFamily="34" charset="0"/>
              </a:rPr>
              <a:t>Lemas Lab </a:t>
            </a:r>
            <a:r>
              <a:rPr lang="en-US" sz="2400" b="1" dirty="0">
                <a:solidFill>
                  <a:schemeClr val="bg1"/>
                </a:solidFill>
                <a:latin typeface="Arial Black" panose="020B0604020202020204" pitchFamily="34" charset="0"/>
                <a:cs typeface="Arial Black" panose="020B0604020202020204" pitchFamily="34" charset="0"/>
              </a:rPr>
              <a:t>Overview</a:t>
            </a:r>
          </a:p>
        </p:txBody>
      </p:sp>
    </p:spTree>
    <p:extLst>
      <p:ext uri="{BB962C8B-B14F-4D97-AF65-F5344CB8AC3E}">
        <p14:creationId xmlns:p14="http://schemas.microsoft.com/office/powerpoint/2010/main" val="313048473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617A757C-FE88-4D31-87FB-4D7E6228F65E}"/>
              </a:ext>
            </a:extLst>
          </p:cNvPr>
          <p:cNvSpPr/>
          <p:nvPr/>
        </p:nvSpPr>
        <p:spPr>
          <a:xfrm>
            <a:off x="762000" y="4743269"/>
            <a:ext cx="10668000" cy="1664733"/>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AF64CE7-C8B0-47C3-90D2-FDA8A9ABFEE1}"/>
              </a:ext>
            </a:extLst>
          </p:cNvPr>
          <p:cNvSpPr/>
          <p:nvPr/>
        </p:nvSpPr>
        <p:spPr>
          <a:xfrm>
            <a:off x="762000" y="2963033"/>
            <a:ext cx="10668000" cy="163074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99D3503-9806-4D67-945A-B7770EAF577C}"/>
              </a:ext>
            </a:extLst>
          </p:cNvPr>
          <p:cNvSpPr/>
          <p:nvPr/>
        </p:nvSpPr>
        <p:spPr>
          <a:xfrm>
            <a:off x="762000" y="1309340"/>
            <a:ext cx="10668000" cy="15100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accent1">
                  <a:lumMod val="40000"/>
                  <a:lumOff val="60000"/>
                </a:schemeClr>
              </a:solidFill>
            </a:endParaRPr>
          </a:p>
        </p:txBody>
      </p:sp>
      <p:grpSp>
        <p:nvGrpSpPr>
          <p:cNvPr id="3" name="Group 2">
            <a:extLst>
              <a:ext uri="{FF2B5EF4-FFF2-40B4-BE49-F238E27FC236}">
                <a16:creationId xmlns:a16="http://schemas.microsoft.com/office/drawing/2014/main" id="{A07FFC14-6032-6C41-BE4B-6031647C5670}"/>
              </a:ext>
            </a:extLst>
          </p:cNvPr>
          <p:cNvGrpSpPr/>
          <p:nvPr/>
        </p:nvGrpSpPr>
        <p:grpSpPr>
          <a:xfrm>
            <a:off x="-469900" y="1479847"/>
            <a:ext cx="13131800" cy="4381500"/>
            <a:chOff x="-469900" y="1238250"/>
            <a:chExt cx="13131800" cy="4381500"/>
          </a:xfrm>
        </p:grpSpPr>
        <p:pic>
          <p:nvPicPr>
            <p:cNvPr id="4" name="Picture 3">
              <a:extLst>
                <a:ext uri="{FF2B5EF4-FFF2-40B4-BE49-F238E27FC236}">
                  <a16:creationId xmlns:a16="http://schemas.microsoft.com/office/drawing/2014/main" id="{CC99D409-F08A-B64F-9D6C-B14EB7EDC9A3}"/>
                </a:ext>
              </a:extLst>
            </p:cNvPr>
            <p:cNvPicPr>
              <a:picLocks noChangeAspect="1"/>
            </p:cNvPicPr>
            <p:nvPr/>
          </p:nvPicPr>
          <p:blipFill>
            <a:blip r:embed="rId2"/>
            <a:stretch>
              <a:fillRect/>
            </a:stretch>
          </p:blipFill>
          <p:spPr>
            <a:xfrm>
              <a:off x="11722100" y="1238250"/>
              <a:ext cx="939800" cy="4381500"/>
            </a:xfrm>
            <a:prstGeom prst="rect">
              <a:avLst/>
            </a:prstGeom>
          </p:spPr>
        </p:pic>
        <p:pic>
          <p:nvPicPr>
            <p:cNvPr id="5" name="Picture 4">
              <a:extLst>
                <a:ext uri="{FF2B5EF4-FFF2-40B4-BE49-F238E27FC236}">
                  <a16:creationId xmlns:a16="http://schemas.microsoft.com/office/drawing/2014/main" id="{2FFC9821-ABAB-C649-BEC8-A8E79F2A6D7E}"/>
                </a:ext>
              </a:extLst>
            </p:cNvPr>
            <p:cNvPicPr>
              <a:picLocks noChangeAspect="1"/>
            </p:cNvPicPr>
            <p:nvPr/>
          </p:nvPicPr>
          <p:blipFill>
            <a:blip r:embed="rId2"/>
            <a:stretch>
              <a:fillRect/>
            </a:stretch>
          </p:blipFill>
          <p:spPr>
            <a:xfrm rot="10800000">
              <a:off x="-469900" y="1238250"/>
              <a:ext cx="939800" cy="4381500"/>
            </a:xfrm>
            <a:prstGeom prst="rect">
              <a:avLst/>
            </a:prstGeom>
          </p:spPr>
        </p:pic>
      </p:grpSp>
      <p:sp>
        <p:nvSpPr>
          <p:cNvPr id="2" name="Arrow: Down 1">
            <a:extLst>
              <a:ext uri="{FF2B5EF4-FFF2-40B4-BE49-F238E27FC236}">
                <a16:creationId xmlns:a16="http://schemas.microsoft.com/office/drawing/2014/main" id="{FB2A4814-BE8F-4980-B8AC-0790E3B9C5D2}"/>
              </a:ext>
            </a:extLst>
          </p:cNvPr>
          <p:cNvSpPr/>
          <p:nvPr/>
        </p:nvSpPr>
        <p:spPr>
          <a:xfrm rot="10800000">
            <a:off x="5715000" y="1332643"/>
            <a:ext cx="1295400" cy="50753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55E8BB5-D063-404A-A19A-4D8ED9C6A80C}"/>
              </a:ext>
            </a:extLst>
          </p:cNvPr>
          <p:cNvSpPr txBox="1"/>
          <p:nvPr/>
        </p:nvSpPr>
        <p:spPr>
          <a:xfrm rot="16200000">
            <a:off x="4759419" y="4079784"/>
            <a:ext cx="3167095" cy="646331"/>
          </a:xfrm>
          <a:prstGeom prst="rect">
            <a:avLst/>
          </a:prstGeom>
          <a:noFill/>
        </p:spPr>
        <p:txBody>
          <a:bodyPr wrap="square" rtlCol="0">
            <a:spAutoFit/>
          </a:bodyPr>
          <a:lstStyle/>
          <a:p>
            <a:pPr algn="ctr"/>
            <a:r>
              <a:rPr lang="en-US" sz="3600" dirty="0">
                <a:solidFill>
                  <a:schemeClr val="bg1"/>
                </a:solidFill>
              </a:rPr>
              <a:t>Sample Size</a:t>
            </a:r>
          </a:p>
        </p:txBody>
      </p:sp>
      <p:sp>
        <p:nvSpPr>
          <p:cNvPr id="9" name="TextBox 8">
            <a:extLst>
              <a:ext uri="{FF2B5EF4-FFF2-40B4-BE49-F238E27FC236}">
                <a16:creationId xmlns:a16="http://schemas.microsoft.com/office/drawing/2014/main" id="{3B521821-86BC-4170-B1B7-5F54CBF410C7}"/>
              </a:ext>
            </a:extLst>
          </p:cNvPr>
          <p:cNvSpPr txBox="1"/>
          <p:nvPr/>
        </p:nvSpPr>
        <p:spPr>
          <a:xfrm>
            <a:off x="762001" y="1745420"/>
            <a:ext cx="3461814" cy="830997"/>
          </a:xfrm>
          <a:prstGeom prst="rect">
            <a:avLst/>
          </a:prstGeom>
          <a:noFill/>
        </p:spPr>
        <p:txBody>
          <a:bodyPr wrap="square" rtlCol="0">
            <a:spAutoFit/>
          </a:bodyPr>
          <a:lstStyle/>
          <a:p>
            <a:pPr algn="ctr"/>
            <a:r>
              <a:rPr lang="en-US" sz="2400" dirty="0"/>
              <a:t>Mom-baby EHR Study</a:t>
            </a:r>
          </a:p>
          <a:p>
            <a:r>
              <a:rPr lang="en-US" sz="2400" dirty="0">
                <a:solidFill>
                  <a:schemeClr val="bg1"/>
                </a:solidFill>
              </a:rPr>
              <a:t>     </a:t>
            </a:r>
          </a:p>
        </p:txBody>
      </p:sp>
      <p:sp>
        <p:nvSpPr>
          <p:cNvPr id="10" name="TextBox 9">
            <a:extLst>
              <a:ext uri="{FF2B5EF4-FFF2-40B4-BE49-F238E27FC236}">
                <a16:creationId xmlns:a16="http://schemas.microsoft.com/office/drawing/2014/main" id="{76446ECF-D822-4078-8E4B-890EF63DA9C3}"/>
              </a:ext>
            </a:extLst>
          </p:cNvPr>
          <p:cNvSpPr txBox="1"/>
          <p:nvPr/>
        </p:nvSpPr>
        <p:spPr>
          <a:xfrm>
            <a:off x="762001" y="3435659"/>
            <a:ext cx="3753914" cy="461665"/>
          </a:xfrm>
          <a:prstGeom prst="rect">
            <a:avLst/>
          </a:prstGeom>
          <a:noFill/>
        </p:spPr>
        <p:txBody>
          <a:bodyPr wrap="square" rtlCol="0">
            <a:spAutoFit/>
          </a:bodyPr>
          <a:lstStyle/>
          <a:p>
            <a:pPr algn="ctr"/>
            <a:r>
              <a:rPr lang="en-US" sz="2400" dirty="0"/>
              <a:t>Clinical Study </a:t>
            </a:r>
          </a:p>
        </p:txBody>
      </p:sp>
      <p:sp>
        <p:nvSpPr>
          <p:cNvPr id="11" name="TextBox 10">
            <a:extLst>
              <a:ext uri="{FF2B5EF4-FFF2-40B4-BE49-F238E27FC236}">
                <a16:creationId xmlns:a16="http://schemas.microsoft.com/office/drawing/2014/main" id="{05BCAB56-0CCF-4669-93BD-2A3509BBBDF8}"/>
              </a:ext>
            </a:extLst>
          </p:cNvPr>
          <p:cNvSpPr txBox="1"/>
          <p:nvPr/>
        </p:nvSpPr>
        <p:spPr>
          <a:xfrm>
            <a:off x="761999" y="4953000"/>
            <a:ext cx="3717181" cy="461665"/>
          </a:xfrm>
          <a:prstGeom prst="rect">
            <a:avLst/>
          </a:prstGeom>
          <a:noFill/>
        </p:spPr>
        <p:txBody>
          <a:bodyPr wrap="square" rtlCol="0">
            <a:spAutoFit/>
          </a:bodyPr>
          <a:lstStyle/>
          <a:p>
            <a:pPr algn="ctr"/>
            <a:r>
              <a:rPr lang="en-US" sz="2400" dirty="0"/>
              <a:t>Interview Study</a:t>
            </a:r>
          </a:p>
        </p:txBody>
      </p:sp>
      <p:sp>
        <p:nvSpPr>
          <p:cNvPr id="12" name="TextBox 11">
            <a:extLst>
              <a:ext uri="{FF2B5EF4-FFF2-40B4-BE49-F238E27FC236}">
                <a16:creationId xmlns:a16="http://schemas.microsoft.com/office/drawing/2014/main" id="{F0538BEA-07E9-4C4D-8AA6-7103A98A177D}"/>
              </a:ext>
            </a:extLst>
          </p:cNvPr>
          <p:cNvSpPr txBox="1"/>
          <p:nvPr/>
        </p:nvSpPr>
        <p:spPr>
          <a:xfrm>
            <a:off x="7259514" y="1466671"/>
            <a:ext cx="40815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16,000 linked pairs</a:t>
            </a:r>
          </a:p>
          <a:p>
            <a:pPr marL="342900" indent="-342900">
              <a:buFont typeface="Arial" panose="020B0604020202020204" pitchFamily="34" charset="0"/>
              <a:buChar char="•"/>
            </a:pPr>
            <a:r>
              <a:rPr lang="en-US" sz="2400" dirty="0"/>
              <a:t>Height/weight, ICD9/10</a:t>
            </a:r>
          </a:p>
          <a:p>
            <a:pPr marL="342900" indent="-342900">
              <a:buFont typeface="Arial" panose="020B0604020202020204" pitchFamily="34" charset="0"/>
              <a:buChar char="•"/>
            </a:pPr>
            <a:r>
              <a:rPr lang="en-US" sz="2400" dirty="0"/>
              <a:t>Medications/Insurance  </a:t>
            </a:r>
          </a:p>
        </p:txBody>
      </p:sp>
      <p:sp>
        <p:nvSpPr>
          <p:cNvPr id="13" name="TextBox 12">
            <a:extLst>
              <a:ext uri="{FF2B5EF4-FFF2-40B4-BE49-F238E27FC236}">
                <a16:creationId xmlns:a16="http://schemas.microsoft.com/office/drawing/2014/main" id="{70A10003-2457-41D6-A780-DE2953D49580}"/>
              </a:ext>
            </a:extLst>
          </p:cNvPr>
          <p:cNvSpPr txBox="1"/>
          <p:nvPr/>
        </p:nvSpPr>
        <p:spPr>
          <a:xfrm>
            <a:off x="7265766" y="2937864"/>
            <a:ext cx="358140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100 linked pairs</a:t>
            </a:r>
          </a:p>
          <a:p>
            <a:pPr marL="342900" indent="-342900">
              <a:buFont typeface="Arial" panose="020B0604020202020204" pitchFamily="34" charset="0"/>
              <a:buChar char="•"/>
            </a:pPr>
            <a:r>
              <a:rPr lang="en-US" sz="2400" dirty="0"/>
              <a:t>4 clinic visits</a:t>
            </a:r>
          </a:p>
          <a:p>
            <a:pPr marL="342900" indent="-342900">
              <a:buFont typeface="Arial" panose="020B0604020202020204" pitchFamily="34" charset="0"/>
              <a:buChar char="•"/>
            </a:pPr>
            <a:r>
              <a:rPr lang="en-US" sz="2400" dirty="0"/>
              <a:t>Biological samples</a:t>
            </a:r>
          </a:p>
          <a:p>
            <a:pPr marL="342900" indent="-342900">
              <a:buFont typeface="Arial" panose="020B0604020202020204" pitchFamily="34" charset="0"/>
              <a:buChar char="•"/>
            </a:pPr>
            <a:r>
              <a:rPr lang="en-US" sz="2400" dirty="0"/>
              <a:t>Questionnaires</a:t>
            </a:r>
          </a:p>
        </p:txBody>
      </p:sp>
      <p:sp>
        <p:nvSpPr>
          <p:cNvPr id="14" name="TextBox 13">
            <a:extLst>
              <a:ext uri="{FF2B5EF4-FFF2-40B4-BE49-F238E27FC236}">
                <a16:creationId xmlns:a16="http://schemas.microsoft.com/office/drawing/2014/main" id="{2EDB3F05-0B92-4B37-8561-C79652FF1C7F}"/>
              </a:ext>
            </a:extLst>
          </p:cNvPr>
          <p:cNvSpPr txBox="1"/>
          <p:nvPr/>
        </p:nvSpPr>
        <p:spPr>
          <a:xfrm>
            <a:off x="7302500" y="4763830"/>
            <a:ext cx="441960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40 mother</a:t>
            </a:r>
          </a:p>
          <a:p>
            <a:pPr marL="342900" indent="-342900">
              <a:buFont typeface="Arial" panose="020B0604020202020204" pitchFamily="34" charset="0"/>
              <a:buChar char="•"/>
            </a:pPr>
            <a:r>
              <a:rPr lang="en-US" sz="2400" dirty="0"/>
              <a:t>Semi-structured interview</a:t>
            </a:r>
          </a:p>
          <a:p>
            <a:pPr marL="342900" indent="-342900">
              <a:buFont typeface="Arial" panose="020B0604020202020204" pitchFamily="34" charset="0"/>
              <a:buChar char="•"/>
            </a:pPr>
            <a:r>
              <a:rPr lang="en-US" sz="2400" dirty="0"/>
              <a:t>Biological samples</a:t>
            </a:r>
          </a:p>
          <a:p>
            <a:pPr marL="342900" indent="-342900">
              <a:buFont typeface="Arial" panose="020B0604020202020204" pitchFamily="34" charset="0"/>
              <a:buChar char="•"/>
            </a:pPr>
            <a:r>
              <a:rPr lang="en-US" sz="2400" dirty="0"/>
              <a:t>Questionnaires</a:t>
            </a:r>
          </a:p>
        </p:txBody>
      </p:sp>
      <p:sp>
        <p:nvSpPr>
          <p:cNvPr id="6" name="Up-Down Arrow 5"/>
          <p:cNvSpPr/>
          <p:nvPr/>
        </p:nvSpPr>
        <p:spPr>
          <a:xfrm>
            <a:off x="4020234" y="1332643"/>
            <a:ext cx="1871000" cy="51815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5E8BB5-D063-404A-A19A-4D8ED9C6A80C}"/>
              </a:ext>
            </a:extLst>
          </p:cNvPr>
          <p:cNvSpPr txBox="1"/>
          <p:nvPr/>
        </p:nvSpPr>
        <p:spPr>
          <a:xfrm rot="16200000">
            <a:off x="3224235" y="3393684"/>
            <a:ext cx="3352800" cy="769441"/>
          </a:xfrm>
          <a:prstGeom prst="rect">
            <a:avLst/>
          </a:prstGeom>
          <a:noFill/>
        </p:spPr>
        <p:txBody>
          <a:bodyPr wrap="square" rtlCol="0">
            <a:spAutoFit/>
          </a:bodyPr>
          <a:lstStyle/>
          <a:p>
            <a:pPr algn="ctr"/>
            <a:r>
              <a:rPr lang="en-US" sz="4400" dirty="0">
                <a:solidFill>
                  <a:schemeClr val="bg1"/>
                </a:solidFill>
              </a:rPr>
              <a:t>Questions</a:t>
            </a:r>
          </a:p>
        </p:txBody>
      </p:sp>
      <p:sp>
        <p:nvSpPr>
          <p:cNvPr id="19" name="Title 1"/>
          <p:cNvSpPr txBox="1">
            <a:spLocks/>
          </p:cNvSpPr>
          <p:nvPr/>
        </p:nvSpPr>
        <p:spPr>
          <a:xfrm>
            <a:off x="762000" y="431206"/>
            <a:ext cx="10820400" cy="430887"/>
          </a:xfrm>
          <a:prstGeom prst="rect">
            <a:avLst/>
          </a:prstGeom>
        </p:spPr>
        <p:txBody>
          <a:bodyPr wrap="square" lIns="0" tIns="0" rIns="0" bIns="0" anchor="b">
            <a:spAutoFit/>
          </a:bodyPr>
          <a:lstStyle>
            <a:lvl1pPr algn="ctr" eaLnBrk="1" hangingPunct="1">
              <a:defRPr sz="6000">
                <a:latin typeface="+mj-lt"/>
                <a:ea typeface="+mj-ea"/>
                <a:cs typeface="+mj-cs"/>
              </a:defRPr>
            </a:lvl1pPr>
          </a:lstStyle>
          <a:p>
            <a:pPr algn="l"/>
            <a:r>
              <a:rPr lang="en-US" sz="2800" b="1" kern="0" cap="all" dirty="0">
                <a:solidFill>
                  <a:schemeClr val="bg1"/>
                </a:solidFill>
                <a:latin typeface="Arial Black"/>
                <a:ea typeface="Museo Slab 900" charset="0"/>
                <a:cs typeface="Arial Black"/>
              </a:rPr>
              <a:t>Major projects in lab</a:t>
            </a:r>
          </a:p>
        </p:txBody>
      </p:sp>
      <p:sp>
        <p:nvSpPr>
          <p:cNvPr id="20" name="Rectangle 19"/>
          <p:cNvSpPr/>
          <p:nvPr/>
        </p:nvSpPr>
        <p:spPr>
          <a:xfrm>
            <a:off x="762000" y="94488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Tree>
    <p:extLst>
      <p:ext uri="{BB962C8B-B14F-4D97-AF65-F5344CB8AC3E}">
        <p14:creationId xmlns:p14="http://schemas.microsoft.com/office/powerpoint/2010/main" val="1828165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4B6511-5437-4560-8711-B97E52FA7650}"/>
              </a:ext>
            </a:extLst>
          </p:cNvPr>
          <p:cNvPicPr>
            <a:picLocks noChangeAspect="1"/>
          </p:cNvPicPr>
          <p:nvPr/>
        </p:nvPicPr>
        <p:blipFill>
          <a:blip r:embed="rId2"/>
          <a:stretch>
            <a:fillRect/>
          </a:stretch>
        </p:blipFill>
        <p:spPr>
          <a:xfrm>
            <a:off x="457200" y="47625"/>
            <a:ext cx="11430000" cy="6429375"/>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975161108"/>
              </p:ext>
            </p:extLst>
          </p:nvPr>
        </p:nvGraphicFramePr>
        <p:xfrm>
          <a:off x="457200" y="5410200"/>
          <a:ext cx="3733801" cy="1259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782821837"/>
                    </a:ext>
                  </a:extLst>
                </a:gridCol>
                <a:gridCol w="1143000">
                  <a:extLst>
                    <a:ext uri="{9D8B030D-6E8A-4147-A177-3AD203B41FA5}">
                      <a16:colId xmlns:a16="http://schemas.microsoft.com/office/drawing/2014/main" val="933783073"/>
                    </a:ext>
                  </a:extLst>
                </a:gridCol>
                <a:gridCol w="1066801">
                  <a:extLst>
                    <a:ext uri="{9D8B030D-6E8A-4147-A177-3AD203B41FA5}">
                      <a16:colId xmlns:a16="http://schemas.microsoft.com/office/drawing/2014/main" val="1359868054"/>
                    </a:ext>
                  </a:extLst>
                </a:gridCol>
              </a:tblGrid>
              <a:tr h="370840">
                <a:tc>
                  <a:txBody>
                    <a:bodyPr/>
                    <a:lstStyle/>
                    <a:p>
                      <a:endParaRPr lang="en-US" sz="1400" dirty="0"/>
                    </a:p>
                  </a:txBody>
                  <a:tcPr/>
                </a:tc>
                <a:tc>
                  <a:txBody>
                    <a:bodyPr/>
                    <a:lstStyle/>
                    <a:p>
                      <a:r>
                        <a:rPr lang="en-US" sz="1400" dirty="0"/>
                        <a:t>N</a:t>
                      </a:r>
                      <a:r>
                        <a:rPr lang="en-US" sz="1400" baseline="0" dirty="0"/>
                        <a:t>W (BMI&lt;25)</a:t>
                      </a:r>
                      <a:endParaRPr lang="en-US" sz="1400" dirty="0"/>
                    </a:p>
                  </a:txBody>
                  <a:tcPr/>
                </a:tc>
                <a:tc>
                  <a:txBody>
                    <a:bodyPr/>
                    <a:lstStyle/>
                    <a:p>
                      <a:r>
                        <a:rPr lang="en-US" sz="1400" dirty="0"/>
                        <a:t>Ob </a:t>
                      </a:r>
                    </a:p>
                    <a:p>
                      <a:r>
                        <a:rPr lang="en-US" sz="1400" dirty="0"/>
                        <a:t>(BMI&gt;30)</a:t>
                      </a:r>
                    </a:p>
                  </a:txBody>
                  <a:tcPr/>
                </a:tc>
                <a:extLst>
                  <a:ext uri="{0D108BD9-81ED-4DB2-BD59-A6C34878D82A}">
                    <a16:rowId xmlns:a16="http://schemas.microsoft.com/office/drawing/2014/main" val="2447123741"/>
                  </a:ext>
                </a:extLst>
              </a:tr>
              <a:tr h="370840">
                <a:tc>
                  <a:txBody>
                    <a:bodyPr/>
                    <a:lstStyle/>
                    <a:p>
                      <a:r>
                        <a:rPr lang="en-US" sz="1400" dirty="0"/>
                        <a:t>VG (Vaginal)</a:t>
                      </a:r>
                    </a:p>
                  </a:txBody>
                  <a:tcPr/>
                </a:tc>
                <a:tc>
                  <a:txBody>
                    <a:bodyPr/>
                    <a:lstStyle/>
                    <a:p>
                      <a:r>
                        <a:rPr lang="en-US" sz="1400" dirty="0" smtClean="0"/>
                        <a:t>25/25</a:t>
                      </a:r>
                      <a:endParaRPr lang="en-US" sz="1400" dirty="0"/>
                    </a:p>
                  </a:txBody>
                  <a:tcPr/>
                </a:tc>
                <a:tc>
                  <a:txBody>
                    <a:bodyPr/>
                    <a:lstStyle/>
                    <a:p>
                      <a:r>
                        <a:rPr lang="en-US" sz="1400" dirty="0" smtClean="0"/>
                        <a:t>10/25</a:t>
                      </a:r>
                      <a:endParaRPr lang="en-US" sz="1400" dirty="0"/>
                    </a:p>
                  </a:txBody>
                  <a:tcPr/>
                </a:tc>
                <a:extLst>
                  <a:ext uri="{0D108BD9-81ED-4DB2-BD59-A6C34878D82A}">
                    <a16:rowId xmlns:a16="http://schemas.microsoft.com/office/drawing/2014/main" val="1370539041"/>
                  </a:ext>
                </a:extLst>
              </a:tr>
              <a:tr h="370840">
                <a:tc>
                  <a:txBody>
                    <a:bodyPr/>
                    <a:lstStyle/>
                    <a:p>
                      <a:r>
                        <a:rPr lang="en-US" sz="1400" dirty="0"/>
                        <a:t>CS (C-section)</a:t>
                      </a:r>
                    </a:p>
                  </a:txBody>
                  <a:tcPr/>
                </a:tc>
                <a:tc>
                  <a:txBody>
                    <a:bodyPr/>
                    <a:lstStyle/>
                    <a:p>
                      <a:r>
                        <a:rPr lang="en-US" sz="1400" dirty="0" smtClean="0"/>
                        <a:t>7/25</a:t>
                      </a:r>
                      <a:endParaRPr lang="en-US" sz="1400" dirty="0"/>
                    </a:p>
                  </a:txBody>
                  <a:tcPr/>
                </a:tc>
                <a:tc>
                  <a:txBody>
                    <a:bodyPr/>
                    <a:lstStyle/>
                    <a:p>
                      <a:r>
                        <a:rPr lang="en-US" sz="1400" dirty="0" smtClean="0"/>
                        <a:t>4/25</a:t>
                      </a:r>
                      <a:endParaRPr lang="en-US" sz="1400" dirty="0"/>
                    </a:p>
                  </a:txBody>
                  <a:tcPr/>
                </a:tc>
                <a:extLst>
                  <a:ext uri="{0D108BD9-81ED-4DB2-BD59-A6C34878D82A}">
                    <a16:rowId xmlns:a16="http://schemas.microsoft.com/office/drawing/2014/main" val="3027224690"/>
                  </a:ext>
                </a:extLst>
              </a:tr>
            </a:tbl>
          </a:graphicData>
        </a:graphic>
      </p:graphicFrame>
    </p:spTree>
    <p:extLst>
      <p:ext uri="{BB962C8B-B14F-4D97-AF65-F5344CB8AC3E}">
        <p14:creationId xmlns:p14="http://schemas.microsoft.com/office/powerpoint/2010/main" val="104411626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Data Ecosystem</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3" name="TextBox 2"/>
          <p:cNvSpPr txBox="1"/>
          <p:nvPr/>
        </p:nvSpPr>
        <p:spPr>
          <a:xfrm>
            <a:off x="2272742" y="3945162"/>
            <a:ext cx="1676400" cy="1754326"/>
          </a:xfrm>
          <a:prstGeom prst="rect">
            <a:avLst/>
          </a:prstGeom>
          <a:solidFill>
            <a:schemeClr val="accent1"/>
          </a:solidFill>
        </p:spPr>
        <p:txBody>
          <a:bodyPr wrap="square" rtlCol="0">
            <a:spAutoFit/>
          </a:bodyPr>
          <a:lstStyle/>
          <a:p>
            <a:r>
              <a:rPr lang="en-US" b="1" u="sng" dirty="0"/>
              <a:t>IRB</a:t>
            </a:r>
          </a:p>
          <a:p>
            <a:r>
              <a:rPr lang="en-US" dirty="0"/>
              <a:t>-reporting</a:t>
            </a:r>
          </a:p>
          <a:p>
            <a:r>
              <a:rPr lang="en-US" dirty="0"/>
              <a:t>-protocols</a:t>
            </a:r>
          </a:p>
          <a:p>
            <a:r>
              <a:rPr lang="en-US" dirty="0"/>
              <a:t>-ICF</a:t>
            </a:r>
          </a:p>
          <a:p>
            <a:r>
              <a:rPr lang="en-US" dirty="0"/>
              <a:t>-participant compensation</a:t>
            </a:r>
          </a:p>
        </p:txBody>
      </p:sp>
      <p:sp>
        <p:nvSpPr>
          <p:cNvPr id="4" name="TextBox 3"/>
          <p:cNvSpPr txBox="1"/>
          <p:nvPr/>
        </p:nvSpPr>
        <p:spPr>
          <a:xfrm>
            <a:off x="7772400" y="1503740"/>
            <a:ext cx="2362200" cy="1200329"/>
          </a:xfrm>
          <a:prstGeom prst="rect">
            <a:avLst/>
          </a:prstGeom>
          <a:solidFill>
            <a:schemeClr val="accent1"/>
          </a:solidFill>
        </p:spPr>
        <p:txBody>
          <a:bodyPr wrap="square" rtlCol="0">
            <a:spAutoFit/>
          </a:bodyPr>
          <a:lstStyle/>
          <a:p>
            <a:r>
              <a:rPr lang="en-US" b="1" u="sng" dirty="0"/>
              <a:t>UF Sequencing</a:t>
            </a:r>
          </a:p>
          <a:p>
            <a:r>
              <a:rPr lang="en-US" dirty="0"/>
              <a:t>-billing</a:t>
            </a:r>
          </a:p>
          <a:p>
            <a:r>
              <a:rPr lang="en-US" dirty="0"/>
              <a:t>-sample processing</a:t>
            </a:r>
          </a:p>
          <a:p>
            <a:r>
              <a:rPr lang="en-US" dirty="0"/>
              <a:t>-data</a:t>
            </a:r>
          </a:p>
        </p:txBody>
      </p:sp>
      <p:sp>
        <p:nvSpPr>
          <p:cNvPr id="19" name="TextBox 18"/>
          <p:cNvSpPr txBox="1"/>
          <p:nvPr/>
        </p:nvSpPr>
        <p:spPr>
          <a:xfrm>
            <a:off x="1800975" y="1484639"/>
            <a:ext cx="2362200" cy="1754326"/>
          </a:xfrm>
          <a:prstGeom prst="rect">
            <a:avLst/>
          </a:prstGeom>
          <a:solidFill>
            <a:schemeClr val="accent1"/>
          </a:solidFill>
        </p:spPr>
        <p:txBody>
          <a:bodyPr wrap="square" rtlCol="0">
            <a:spAutoFit/>
          </a:bodyPr>
          <a:lstStyle/>
          <a:p>
            <a:r>
              <a:rPr lang="en-US" b="1" u="sng" dirty="0"/>
              <a:t>CTSI</a:t>
            </a:r>
          </a:p>
          <a:p>
            <a:r>
              <a:rPr lang="en-US" dirty="0"/>
              <a:t>-billing</a:t>
            </a:r>
          </a:p>
          <a:p>
            <a:r>
              <a:rPr lang="en-US" dirty="0"/>
              <a:t>-scheduling</a:t>
            </a:r>
          </a:p>
          <a:p>
            <a:r>
              <a:rPr lang="en-US" dirty="0"/>
              <a:t>-participant data</a:t>
            </a:r>
          </a:p>
          <a:p>
            <a:r>
              <a:rPr lang="en-US" dirty="0"/>
              <a:t>-sample processing</a:t>
            </a:r>
          </a:p>
          <a:p>
            <a:r>
              <a:rPr lang="en-US" dirty="0"/>
              <a:t>-EHR</a:t>
            </a:r>
          </a:p>
        </p:txBody>
      </p:sp>
      <p:sp>
        <p:nvSpPr>
          <p:cNvPr id="20" name="TextBox 19"/>
          <p:cNvSpPr txBox="1"/>
          <p:nvPr/>
        </p:nvSpPr>
        <p:spPr>
          <a:xfrm>
            <a:off x="8641793" y="3985983"/>
            <a:ext cx="2362200" cy="1200329"/>
          </a:xfrm>
          <a:prstGeom prst="rect">
            <a:avLst/>
          </a:prstGeom>
          <a:solidFill>
            <a:schemeClr val="accent1"/>
          </a:solidFill>
        </p:spPr>
        <p:txBody>
          <a:bodyPr wrap="square" rtlCol="0">
            <a:spAutoFit/>
          </a:bodyPr>
          <a:lstStyle/>
          <a:p>
            <a:r>
              <a:rPr lang="en-US" b="1" u="sng" dirty="0"/>
              <a:t>UF Metabolomics</a:t>
            </a:r>
          </a:p>
          <a:p>
            <a:r>
              <a:rPr lang="en-US" dirty="0"/>
              <a:t>-billing</a:t>
            </a:r>
          </a:p>
          <a:p>
            <a:r>
              <a:rPr lang="en-US" dirty="0"/>
              <a:t>-sample processing</a:t>
            </a:r>
          </a:p>
          <a:p>
            <a:r>
              <a:rPr lang="en-US" dirty="0"/>
              <a:t>-data</a:t>
            </a:r>
          </a:p>
        </p:txBody>
      </p:sp>
      <p:sp>
        <p:nvSpPr>
          <p:cNvPr id="6" name="Oval 5"/>
          <p:cNvSpPr/>
          <p:nvPr/>
        </p:nvSpPr>
        <p:spPr>
          <a:xfrm>
            <a:off x="4800178" y="2091483"/>
            <a:ext cx="2742545" cy="1683013"/>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485978" y="2400010"/>
            <a:ext cx="1750544" cy="1477328"/>
          </a:xfrm>
          <a:prstGeom prst="rect">
            <a:avLst/>
          </a:prstGeom>
          <a:noFill/>
        </p:spPr>
        <p:txBody>
          <a:bodyPr wrap="square" rtlCol="0">
            <a:spAutoFit/>
          </a:bodyPr>
          <a:lstStyle/>
          <a:p>
            <a:r>
              <a:rPr lang="en-US" b="1" u="sng" dirty="0"/>
              <a:t>My Lab</a:t>
            </a:r>
          </a:p>
          <a:p>
            <a:r>
              <a:rPr lang="en-US" dirty="0"/>
              <a:t>-</a:t>
            </a:r>
            <a:r>
              <a:rPr lang="en-US" dirty="0" err="1"/>
              <a:t>RedCap</a:t>
            </a:r>
            <a:endParaRPr lang="en-US" dirty="0"/>
          </a:p>
          <a:p>
            <a:r>
              <a:rPr lang="en-US" dirty="0"/>
              <a:t>-</a:t>
            </a:r>
            <a:r>
              <a:rPr lang="en-US" dirty="0" err="1"/>
              <a:t>Freezerworks</a:t>
            </a:r>
            <a:endParaRPr lang="en-US" dirty="0"/>
          </a:p>
          <a:p>
            <a:r>
              <a:rPr lang="en-US" dirty="0"/>
              <a:t>-</a:t>
            </a:r>
            <a:r>
              <a:rPr lang="en-US" dirty="0" err="1"/>
              <a:t>Hypergator</a:t>
            </a:r>
            <a:endParaRPr lang="en-US" dirty="0"/>
          </a:p>
          <a:p>
            <a:endParaRPr lang="en-US" dirty="0"/>
          </a:p>
        </p:txBody>
      </p:sp>
      <p:sp>
        <p:nvSpPr>
          <p:cNvPr id="10" name="TextBox 9"/>
          <p:cNvSpPr txBox="1"/>
          <p:nvPr/>
        </p:nvSpPr>
        <p:spPr>
          <a:xfrm>
            <a:off x="5399987" y="4776158"/>
            <a:ext cx="2069443" cy="1200329"/>
          </a:xfrm>
          <a:prstGeom prst="rect">
            <a:avLst/>
          </a:prstGeom>
          <a:solidFill>
            <a:schemeClr val="accent4">
              <a:lumMod val="25000"/>
              <a:lumOff val="75000"/>
            </a:schemeClr>
          </a:solidFill>
        </p:spPr>
        <p:txBody>
          <a:bodyPr wrap="square" rtlCol="0">
            <a:spAutoFit/>
          </a:bodyPr>
          <a:lstStyle/>
          <a:p>
            <a:r>
              <a:rPr lang="en-US" u="sng" dirty="0"/>
              <a:t>Public Space</a:t>
            </a:r>
          </a:p>
          <a:p>
            <a:r>
              <a:rPr lang="en-US" dirty="0"/>
              <a:t>-participants</a:t>
            </a:r>
          </a:p>
          <a:p>
            <a:r>
              <a:rPr lang="en-US" dirty="0"/>
              <a:t>-publications</a:t>
            </a:r>
          </a:p>
          <a:p>
            <a:r>
              <a:rPr lang="en-US" dirty="0"/>
              <a:t>-data repository</a:t>
            </a:r>
          </a:p>
        </p:txBody>
      </p:sp>
      <p:cxnSp>
        <p:nvCxnSpPr>
          <p:cNvPr id="12" name="Straight Arrow Connector 11"/>
          <p:cNvCxnSpPr/>
          <p:nvPr/>
        </p:nvCxnSpPr>
        <p:spPr>
          <a:xfrm>
            <a:off x="4298164" y="2343656"/>
            <a:ext cx="526413" cy="26689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315200" y="2139345"/>
            <a:ext cx="407027" cy="29463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029203" y="3566698"/>
            <a:ext cx="1006430" cy="10786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7427974" y="3438191"/>
            <a:ext cx="1106497" cy="10540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6207996" y="3902624"/>
            <a:ext cx="19663" cy="7668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23456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Biological Sample collection</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4800" y="1533048"/>
            <a:ext cx="2566768" cy="192507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600" y="1479847"/>
            <a:ext cx="2642332" cy="198174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 y="1533048"/>
            <a:ext cx="2456178" cy="1842134"/>
          </a:xfrm>
          <a:prstGeom prst="rect">
            <a:avLst/>
          </a:prstGeom>
        </p:spPr>
      </p:pic>
      <p:sp>
        <p:nvSpPr>
          <p:cNvPr id="20" name="TextBox 19"/>
          <p:cNvSpPr txBox="1"/>
          <p:nvPr/>
        </p:nvSpPr>
        <p:spPr>
          <a:xfrm>
            <a:off x="1153627" y="3341386"/>
            <a:ext cx="1883996" cy="646331"/>
          </a:xfrm>
          <a:prstGeom prst="rect">
            <a:avLst/>
          </a:prstGeom>
          <a:noFill/>
        </p:spPr>
        <p:txBody>
          <a:bodyPr wrap="square" rtlCol="0">
            <a:spAutoFit/>
          </a:bodyPr>
          <a:lstStyle/>
          <a:p>
            <a:pPr algn="ctr"/>
            <a:r>
              <a:rPr lang="en-US" dirty="0">
                <a:solidFill>
                  <a:schemeClr val="bg1"/>
                </a:solidFill>
              </a:rPr>
              <a:t>Prenatal Collection</a:t>
            </a:r>
          </a:p>
        </p:txBody>
      </p:sp>
      <p:sp>
        <p:nvSpPr>
          <p:cNvPr id="25" name="TextBox 24"/>
          <p:cNvSpPr txBox="1"/>
          <p:nvPr/>
        </p:nvSpPr>
        <p:spPr>
          <a:xfrm>
            <a:off x="4508012" y="3434336"/>
            <a:ext cx="1883996" cy="646331"/>
          </a:xfrm>
          <a:prstGeom prst="rect">
            <a:avLst/>
          </a:prstGeom>
          <a:noFill/>
        </p:spPr>
        <p:txBody>
          <a:bodyPr wrap="square" rtlCol="0">
            <a:spAutoFit/>
          </a:bodyPr>
          <a:lstStyle/>
          <a:p>
            <a:pPr algn="ctr"/>
            <a:r>
              <a:rPr lang="en-US" dirty="0">
                <a:solidFill>
                  <a:schemeClr val="bg1"/>
                </a:solidFill>
              </a:rPr>
              <a:t>Hospital Grade Breast Pumps</a:t>
            </a:r>
          </a:p>
        </p:txBody>
      </p:sp>
      <p:sp>
        <p:nvSpPr>
          <p:cNvPr id="26" name="TextBox 25"/>
          <p:cNvSpPr txBox="1"/>
          <p:nvPr/>
        </p:nvSpPr>
        <p:spPr>
          <a:xfrm>
            <a:off x="7522796" y="3434336"/>
            <a:ext cx="1883996" cy="646331"/>
          </a:xfrm>
          <a:prstGeom prst="rect">
            <a:avLst/>
          </a:prstGeom>
          <a:noFill/>
        </p:spPr>
        <p:txBody>
          <a:bodyPr wrap="square" rtlCol="0">
            <a:spAutoFit/>
          </a:bodyPr>
          <a:lstStyle/>
          <a:p>
            <a:pPr algn="ctr"/>
            <a:r>
              <a:rPr lang="en-US" dirty="0">
                <a:solidFill>
                  <a:schemeClr val="bg1"/>
                </a:solidFill>
              </a:rPr>
              <a:t>Postnatal Collection Kits</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6054" y="4080667"/>
            <a:ext cx="2438400" cy="18288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4492860" y="4428917"/>
            <a:ext cx="1894171" cy="1420629"/>
          </a:xfrm>
          <a:prstGeom prst="rect">
            <a:avLst/>
          </a:prstGeom>
        </p:spPr>
      </p:pic>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7215257" y="4471884"/>
            <a:ext cx="1784700" cy="1338525"/>
          </a:xfrm>
          <a:prstGeom prst="rect">
            <a:avLst/>
          </a:prstGeom>
        </p:spPr>
      </p:pic>
      <p:sp>
        <p:nvSpPr>
          <p:cNvPr id="30" name="TextBox 29"/>
          <p:cNvSpPr txBox="1"/>
          <p:nvPr/>
        </p:nvSpPr>
        <p:spPr>
          <a:xfrm>
            <a:off x="1153627" y="6043076"/>
            <a:ext cx="1883996" cy="646331"/>
          </a:xfrm>
          <a:prstGeom prst="rect">
            <a:avLst/>
          </a:prstGeom>
          <a:noFill/>
        </p:spPr>
        <p:txBody>
          <a:bodyPr wrap="square" rtlCol="0">
            <a:spAutoFit/>
          </a:bodyPr>
          <a:lstStyle/>
          <a:p>
            <a:pPr algn="ctr"/>
            <a:r>
              <a:rPr lang="en-US" dirty="0">
                <a:solidFill>
                  <a:schemeClr val="bg1"/>
                </a:solidFill>
              </a:rPr>
              <a:t>Organization of Bulk Materials</a:t>
            </a:r>
          </a:p>
        </p:txBody>
      </p:sp>
      <p:sp>
        <p:nvSpPr>
          <p:cNvPr id="31" name="TextBox 30"/>
          <p:cNvSpPr txBox="1"/>
          <p:nvPr/>
        </p:nvSpPr>
        <p:spPr>
          <a:xfrm>
            <a:off x="4456186" y="6065735"/>
            <a:ext cx="1883996" cy="646331"/>
          </a:xfrm>
          <a:prstGeom prst="rect">
            <a:avLst/>
          </a:prstGeom>
          <a:noFill/>
        </p:spPr>
        <p:txBody>
          <a:bodyPr wrap="square" rtlCol="0">
            <a:spAutoFit/>
          </a:bodyPr>
          <a:lstStyle/>
          <a:p>
            <a:pPr algn="ctr"/>
            <a:r>
              <a:rPr lang="en-US" dirty="0">
                <a:solidFill>
                  <a:schemeClr val="bg1"/>
                </a:solidFill>
              </a:rPr>
              <a:t>Organization of Collection Kits</a:t>
            </a:r>
          </a:p>
        </p:txBody>
      </p:sp>
      <p:sp>
        <p:nvSpPr>
          <p:cNvPr id="32" name="TextBox 31"/>
          <p:cNvSpPr txBox="1"/>
          <p:nvPr/>
        </p:nvSpPr>
        <p:spPr>
          <a:xfrm>
            <a:off x="7242106" y="6086317"/>
            <a:ext cx="1883996" cy="646331"/>
          </a:xfrm>
          <a:prstGeom prst="rect">
            <a:avLst/>
          </a:prstGeom>
          <a:noFill/>
        </p:spPr>
        <p:txBody>
          <a:bodyPr wrap="square" rtlCol="0">
            <a:spAutoFit/>
          </a:bodyPr>
          <a:lstStyle/>
          <a:p>
            <a:pPr algn="ctr"/>
            <a:r>
              <a:rPr lang="en-US" dirty="0">
                <a:solidFill>
                  <a:schemeClr val="bg1"/>
                </a:solidFill>
              </a:rPr>
              <a:t>Organization of Data Collection </a:t>
            </a:r>
          </a:p>
        </p:txBody>
      </p:sp>
    </p:spTree>
    <p:extLst>
      <p:ext uri="{BB962C8B-B14F-4D97-AF65-F5344CB8AC3E}">
        <p14:creationId xmlns:p14="http://schemas.microsoft.com/office/powerpoint/2010/main" val="415427702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Biological Sample Archiving</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3229" y="4221591"/>
            <a:ext cx="2345481" cy="175911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63873" y="1777974"/>
            <a:ext cx="2385014" cy="178876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2518418" y="1806034"/>
            <a:ext cx="2407858" cy="180589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6800" y="1524000"/>
            <a:ext cx="1561598" cy="11711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4876801" y="2859909"/>
            <a:ext cx="1402230" cy="1051673"/>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445" y="4267201"/>
            <a:ext cx="1859955" cy="1394966"/>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58444" y="4290531"/>
            <a:ext cx="2161642" cy="1621232"/>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7214155" y="4562782"/>
            <a:ext cx="2272321" cy="1704241"/>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6369795" y="1840566"/>
            <a:ext cx="2391847" cy="1793885"/>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99800" y="1609102"/>
            <a:ext cx="2731331" cy="2048498"/>
          </a:xfrm>
          <a:prstGeom prst="rect">
            <a:avLst/>
          </a:prstGeom>
        </p:spPr>
      </p:pic>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44320" y="3911583"/>
            <a:ext cx="2127936" cy="1595952"/>
          </a:xfrm>
          <a:prstGeom prst="rect">
            <a:avLst/>
          </a:prstGeom>
        </p:spPr>
      </p:pic>
    </p:spTree>
    <p:extLst>
      <p:ext uri="{BB962C8B-B14F-4D97-AF65-F5344CB8AC3E}">
        <p14:creationId xmlns:p14="http://schemas.microsoft.com/office/powerpoint/2010/main" val="255217216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Reviewer #2: How </a:t>
            </a:r>
            <a:r>
              <a:rPr lang="en-US" sz="2800" b="1" cap="all" dirty="0">
                <a:solidFill>
                  <a:schemeClr val="bg1"/>
                </a:solidFill>
                <a:latin typeface="Arial Black"/>
                <a:ea typeface="Museo Slab 900" charset="0"/>
                <a:cs typeface="Arial Black"/>
              </a:rPr>
              <a:t>do you recruit participants?</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12" name="TextBox 11"/>
          <p:cNvSpPr txBox="1"/>
          <p:nvPr/>
        </p:nvSpPr>
        <p:spPr>
          <a:xfrm>
            <a:off x="745435" y="1515248"/>
            <a:ext cx="10562492" cy="2308324"/>
          </a:xfrm>
          <a:prstGeom prst="rect">
            <a:avLst/>
          </a:prstGeom>
          <a:noFill/>
        </p:spPr>
        <p:txBody>
          <a:bodyPr wrap="square" rtlCol="0">
            <a:spAutoFit/>
          </a:bodyPr>
          <a:lstStyle/>
          <a:p>
            <a:r>
              <a:rPr lang="en-US" sz="2400" dirty="0" smtClean="0">
                <a:solidFill>
                  <a:schemeClr val="bg1"/>
                </a:solidFill>
                <a:latin typeface="Arial" panose="020B0604020202020204" pitchFamily="34" charset="0"/>
                <a:cs typeface="Arial" panose="020B0604020202020204" pitchFamily="34" charset="0"/>
              </a:rPr>
              <a:t>Aim 1. Characterize maternal perspectives related to participation in longitudinal </a:t>
            </a:r>
            <a:r>
              <a:rPr lang="en-US" sz="2400" dirty="0">
                <a:solidFill>
                  <a:schemeClr val="bg1"/>
                </a:solidFill>
                <a:latin typeface="Arial" panose="020B0604020202020204" pitchFamily="34" charset="0"/>
                <a:cs typeface="Arial" panose="020B0604020202020204" pitchFamily="34" charset="0"/>
              </a:rPr>
              <a:t>microbiome studies </a:t>
            </a:r>
            <a:r>
              <a:rPr lang="en-US" sz="2400" dirty="0" smtClean="0">
                <a:solidFill>
                  <a:schemeClr val="bg1"/>
                </a:solidFill>
                <a:latin typeface="Arial" panose="020B0604020202020204" pitchFamily="34" charset="0"/>
                <a:cs typeface="Arial" panose="020B0604020202020204" pitchFamily="34" charset="0"/>
              </a:rPr>
              <a:t>using informative interview.</a:t>
            </a:r>
            <a:endParaRPr lang="en-US" sz="2400" dirty="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Aim 2. Test the efficacy of recruitment strategies in a diverse sample of Florida mothers using online surveys.</a:t>
            </a:r>
          </a:p>
        </p:txBody>
      </p:sp>
      <p:pic>
        <p:nvPicPr>
          <p:cNvPr id="10" name="Picture 2" descr="Image result for state of florida image">
            <a:extLst>
              <a:ext uri="{FF2B5EF4-FFF2-40B4-BE49-F238E27FC236}">
                <a16:creationId xmlns:a16="http://schemas.microsoft.com/office/drawing/2014/main" id="{8FECA62D-BE96-4995-BECD-57FC09D9E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4249689"/>
            <a:ext cx="2102537" cy="21025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CDCBF39-E8FC-4343-98C1-3504784885F7}"/>
              </a:ext>
            </a:extLst>
          </p:cNvPr>
          <p:cNvSpPr txBox="1"/>
          <p:nvPr/>
        </p:nvSpPr>
        <p:spPr>
          <a:xfrm>
            <a:off x="7924800" y="5106352"/>
            <a:ext cx="990600" cy="369332"/>
          </a:xfrm>
          <a:prstGeom prst="rect">
            <a:avLst/>
          </a:prstGeom>
          <a:noFill/>
        </p:spPr>
        <p:txBody>
          <a:bodyPr wrap="square" rtlCol="0">
            <a:spAutoFit/>
          </a:bodyPr>
          <a:lstStyle/>
          <a:p>
            <a:r>
              <a:rPr lang="en-US" dirty="0"/>
              <a:t>N=100</a:t>
            </a:r>
          </a:p>
        </p:txBody>
      </p:sp>
      <p:sp>
        <p:nvSpPr>
          <p:cNvPr id="14" name="TextBox 13">
            <a:extLst>
              <a:ext uri="{FF2B5EF4-FFF2-40B4-BE49-F238E27FC236}">
                <a16:creationId xmlns:a16="http://schemas.microsoft.com/office/drawing/2014/main" id="{A3CAE0E0-7EB2-46DC-8D83-B36D40EA06FF}"/>
              </a:ext>
            </a:extLst>
          </p:cNvPr>
          <p:cNvSpPr txBox="1"/>
          <p:nvPr/>
        </p:nvSpPr>
        <p:spPr>
          <a:xfrm>
            <a:off x="2057400" y="4262844"/>
            <a:ext cx="3429000" cy="646331"/>
          </a:xfrm>
          <a:prstGeom prst="rect">
            <a:avLst/>
          </a:prstGeom>
          <a:solidFill>
            <a:schemeClr val="accent1"/>
          </a:solidFill>
        </p:spPr>
        <p:txBody>
          <a:bodyPr wrap="square" rtlCol="0">
            <a:spAutoFit/>
          </a:bodyPr>
          <a:lstStyle/>
          <a:p>
            <a:pPr algn="ctr"/>
            <a:r>
              <a:rPr lang="en-US" b="1" dirty="0">
                <a:latin typeface="Arial" panose="020B0604020202020204" pitchFamily="34" charset="0"/>
                <a:cs typeface="Arial" panose="020B0604020202020204" pitchFamily="34" charset="0"/>
              </a:rPr>
              <a:t>15 min survey on participant recruitment and retention</a:t>
            </a:r>
            <a:endParaRPr lang="en-US" dirty="0"/>
          </a:p>
        </p:txBody>
      </p:sp>
      <p:sp>
        <p:nvSpPr>
          <p:cNvPr id="15" name="Curved Left Arrow 3">
            <a:extLst>
              <a:ext uri="{FF2B5EF4-FFF2-40B4-BE49-F238E27FC236}">
                <a16:creationId xmlns:a16="http://schemas.microsoft.com/office/drawing/2014/main" id="{44C34131-6D59-4948-9723-8BE50335736D}"/>
              </a:ext>
            </a:extLst>
          </p:cNvPr>
          <p:cNvSpPr/>
          <p:nvPr/>
        </p:nvSpPr>
        <p:spPr>
          <a:xfrm>
            <a:off x="5491640" y="4414141"/>
            <a:ext cx="2209800" cy="1355767"/>
          </a:xfrm>
          <a:prstGeom prst="curvedLeftArrow">
            <a:avLst>
              <a:gd name="adj1" fmla="val 25000"/>
              <a:gd name="adj2" fmla="val 4888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F35A30DB-E174-4A9D-9503-2FB48B436D41}"/>
              </a:ext>
            </a:extLst>
          </p:cNvPr>
          <p:cNvSpPr txBox="1"/>
          <p:nvPr/>
        </p:nvSpPr>
        <p:spPr>
          <a:xfrm>
            <a:off x="2732000" y="5159067"/>
            <a:ext cx="2754400" cy="646331"/>
          </a:xfrm>
          <a:prstGeom prst="rect">
            <a:avLst/>
          </a:prstGeom>
          <a:solidFill>
            <a:schemeClr val="accent1"/>
          </a:solidFill>
        </p:spPr>
        <p:txBody>
          <a:bodyPr wrap="square" rtlCol="0">
            <a:spAutoFit/>
          </a:bodyPr>
          <a:lstStyle/>
          <a:p>
            <a:pPr algn="ctr"/>
            <a:r>
              <a:rPr lang="en-US" b="1" dirty="0">
                <a:latin typeface="Arial" panose="020B0604020202020204" pitchFamily="34" charset="0"/>
                <a:cs typeface="Arial" panose="020B0604020202020204" pitchFamily="34" charset="0"/>
              </a:rPr>
              <a:t>Data-driven participant recruitment plan </a:t>
            </a:r>
            <a:endParaRPr lang="en-US" dirty="0"/>
          </a:p>
        </p:txBody>
      </p:sp>
      <p:sp>
        <p:nvSpPr>
          <p:cNvPr id="19" name="Rectangle 18"/>
          <p:cNvSpPr/>
          <p:nvPr/>
        </p:nvSpPr>
        <p:spPr>
          <a:xfrm>
            <a:off x="718002" y="1442779"/>
            <a:ext cx="10635797" cy="9892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963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1269734" cy="369332"/>
          </a:xfrm>
        </p:spPr>
        <p:txBody>
          <a:bodyPr/>
          <a:lstStyle/>
          <a:p>
            <a:r>
              <a:rPr lang="en-US" sz="2400" dirty="0" smtClean="0">
                <a:solidFill>
                  <a:schemeClr val="bg1"/>
                </a:solidFill>
                <a:latin typeface="Arial Black" panose="020B0A04020102020204" pitchFamily="34" charset="0"/>
              </a:rPr>
              <a:t>INTERVIEW STUDY OVERVIEW </a:t>
            </a:r>
            <a:endParaRPr lang="en-US" sz="2400" b="1" cap="all" dirty="0">
              <a:solidFill>
                <a:schemeClr val="bg1"/>
              </a:solidFill>
              <a:latin typeface="Arial Black" panose="020B0A04020102020204" pitchFamily="34" charset="0"/>
              <a:ea typeface="Museo Slab 900" charset="0"/>
              <a:cs typeface="Arial Black"/>
            </a:endParaRPr>
          </a:p>
        </p:txBody>
      </p:sp>
      <p:sp>
        <p:nvSpPr>
          <p:cNvPr id="17" name="Rectangle 16"/>
          <p:cNvSpPr/>
          <p:nvPr/>
        </p:nvSpPr>
        <p:spPr>
          <a:xfrm>
            <a:off x="762000" y="9144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3" name="TextBox 2"/>
          <p:cNvSpPr txBox="1"/>
          <p:nvPr/>
        </p:nvSpPr>
        <p:spPr>
          <a:xfrm>
            <a:off x="590230" y="4798874"/>
            <a:ext cx="8105339" cy="1754326"/>
          </a:xfrm>
          <a:prstGeom prst="rect">
            <a:avLst/>
          </a:prstGeom>
          <a:noFill/>
        </p:spPr>
        <p:txBody>
          <a:bodyPr wrap="square" rtlCol="0">
            <a:spAutoFit/>
          </a:bodyPr>
          <a:lstStyle/>
          <a:p>
            <a:r>
              <a:rPr lang="en-US" u="sng" dirty="0" smtClean="0">
                <a:solidFill>
                  <a:schemeClr val="bg1"/>
                </a:solidFill>
                <a:latin typeface="Arial" panose="020B0604020202020204" pitchFamily="34" charset="0"/>
                <a:cs typeface="Arial" panose="020B0604020202020204" pitchFamily="34" charset="0"/>
              </a:rPr>
              <a:t>Sample Interview </a:t>
            </a:r>
            <a:r>
              <a:rPr lang="en-US" u="sng" dirty="0">
                <a:solidFill>
                  <a:schemeClr val="bg1"/>
                </a:solidFill>
                <a:latin typeface="Arial" panose="020B0604020202020204" pitchFamily="34" charset="0"/>
                <a:cs typeface="Arial" panose="020B0604020202020204" pitchFamily="34" charset="0"/>
              </a:rPr>
              <a:t>Questions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How familiar are you with research?</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How long should a study visit last?</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What are challenges to recruiting pregnant women for longitudinal studies?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Are there biological samples you would NOT want collected on you? Your infant</a:t>
            </a:r>
            <a:r>
              <a:rPr lang="en-US" dirty="0" smtClean="0">
                <a:solidFill>
                  <a:schemeClr val="bg1"/>
                </a:solidFill>
                <a:latin typeface="Arial" panose="020B0604020202020204" pitchFamily="34" charset="0"/>
                <a:cs typeface="Arial" panose="020B0604020202020204" pitchFamily="34" charset="0"/>
              </a:rPr>
              <a:t>?</a:t>
            </a:r>
            <a:endParaRPr lang="en-US" dirty="0">
              <a:solidFill>
                <a:schemeClr val="bg1"/>
              </a:solidFill>
              <a:latin typeface="Arial" panose="020B0604020202020204" pitchFamily="34" charset="0"/>
              <a:cs typeface="Arial" panose="020B0604020202020204" pitchFamily="34" charset="0"/>
            </a:endParaRPr>
          </a:p>
        </p:txBody>
      </p:sp>
      <p:graphicFrame>
        <p:nvGraphicFramePr>
          <p:cNvPr id="20" name="Diagram 19"/>
          <p:cNvGraphicFramePr/>
          <p:nvPr>
            <p:extLst/>
          </p:nvPr>
        </p:nvGraphicFramePr>
        <p:xfrm>
          <a:off x="810061" y="1143000"/>
          <a:ext cx="10439400" cy="1173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p:cNvGrpSpPr/>
          <p:nvPr/>
        </p:nvGrpSpPr>
        <p:grpSpPr>
          <a:xfrm>
            <a:off x="15022365" y="8795917"/>
            <a:ext cx="13465469" cy="2187301"/>
            <a:chOff x="15068258" y="8516498"/>
            <a:chExt cx="13465469" cy="2187301"/>
          </a:xfrm>
        </p:grpSpPr>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68258" y="8750374"/>
              <a:ext cx="1955660" cy="1669876"/>
            </a:xfrm>
            <a:prstGeom prst="rect">
              <a:avLst/>
            </a:prstGeom>
          </p:spPr>
        </p:pic>
        <p:sp>
          <p:nvSpPr>
            <p:cNvPr id="23" name="TextBox 22"/>
            <p:cNvSpPr txBox="1"/>
            <p:nvPr/>
          </p:nvSpPr>
          <p:spPr>
            <a:xfrm>
              <a:off x="17195821" y="8749213"/>
              <a:ext cx="1028025" cy="707886"/>
            </a:xfrm>
            <a:prstGeom prst="rect">
              <a:avLst/>
            </a:prstGeom>
            <a:noFill/>
          </p:spPr>
          <p:txBody>
            <a:bodyPr wrap="square" rtlCol="0">
              <a:spAutoFit/>
            </a:bodyPr>
            <a:lstStyle/>
            <a:p>
              <a:r>
                <a:rPr lang="en-US" sz="4000" b="1" dirty="0">
                  <a:solidFill>
                    <a:schemeClr val="tx1"/>
                  </a:solidFill>
                  <a:latin typeface="Arial" charset="0"/>
                  <a:ea typeface="Arial" charset="0"/>
                  <a:cs typeface="Arial" charset="0"/>
                </a:rPr>
                <a:t>1</a:t>
              </a:r>
            </a:p>
          </p:txBody>
        </p:sp>
        <p:sp>
          <p:nvSpPr>
            <p:cNvPr id="25" name="TextBox 24"/>
            <p:cNvSpPr txBox="1"/>
            <p:nvPr/>
          </p:nvSpPr>
          <p:spPr>
            <a:xfrm>
              <a:off x="19829374" y="8740914"/>
              <a:ext cx="612098" cy="707886"/>
            </a:xfrm>
            <a:prstGeom prst="rect">
              <a:avLst/>
            </a:prstGeom>
            <a:noFill/>
          </p:spPr>
          <p:txBody>
            <a:bodyPr wrap="square" rtlCol="0">
              <a:spAutoFit/>
            </a:bodyPr>
            <a:lstStyle/>
            <a:p>
              <a:r>
                <a:rPr lang="en-US" sz="4000" b="1" dirty="0">
                  <a:solidFill>
                    <a:schemeClr val="tx1"/>
                  </a:solidFill>
                  <a:latin typeface="Arial" charset="0"/>
                  <a:ea typeface="Arial" charset="0"/>
                  <a:cs typeface="Arial" charset="0"/>
                </a:rPr>
                <a:t>2</a:t>
              </a:r>
            </a:p>
          </p:txBody>
        </p:sp>
        <p:grpSp>
          <p:nvGrpSpPr>
            <p:cNvPr id="26" name="Group 25"/>
            <p:cNvGrpSpPr/>
            <p:nvPr/>
          </p:nvGrpSpPr>
          <p:grpSpPr>
            <a:xfrm>
              <a:off x="17014393" y="8516498"/>
              <a:ext cx="11519334" cy="2187301"/>
              <a:chOff x="16903266" y="13539644"/>
              <a:chExt cx="11519334" cy="2187301"/>
            </a:xfrm>
          </p:grpSpPr>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69937" y="13539644"/>
                <a:ext cx="1856663" cy="2187301"/>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04826" y="13787387"/>
                <a:ext cx="2245974" cy="1860171"/>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529431" y="13835110"/>
                <a:ext cx="1893169" cy="1764724"/>
              </a:xfrm>
              <a:prstGeom prst="rect">
                <a:avLst/>
              </a:prstGeom>
            </p:spPr>
          </p:pic>
          <p:sp>
            <p:nvSpPr>
              <p:cNvPr id="31" name="Notched Right Arrow 30"/>
              <p:cNvSpPr/>
              <p:nvPr/>
            </p:nvSpPr>
            <p:spPr>
              <a:xfrm>
                <a:off x="16903266" y="14334770"/>
                <a:ext cx="1079934" cy="597050"/>
              </a:xfrm>
              <a:prstGeom prst="notchedRightArrow">
                <a:avLst/>
              </a:prstGeom>
              <a:solidFill>
                <a:srgbClr val="11549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003672" y="13652931"/>
                <a:ext cx="1427328" cy="1790465"/>
              </a:xfrm>
              <a:prstGeom prst="rect">
                <a:avLst/>
              </a:prstGeom>
            </p:spPr>
          </p:pic>
          <p:sp>
            <p:nvSpPr>
              <p:cNvPr id="33" name="Notched Right Arrow 32"/>
              <p:cNvSpPr/>
              <p:nvPr/>
            </p:nvSpPr>
            <p:spPr>
              <a:xfrm>
                <a:off x="19494066" y="14375854"/>
                <a:ext cx="1079934" cy="597050"/>
              </a:xfrm>
              <a:prstGeom prst="notchedRightArrow">
                <a:avLst/>
              </a:prstGeom>
              <a:solidFill>
                <a:srgbClr val="11549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Notched Right Arrow 33"/>
              <p:cNvSpPr/>
              <p:nvPr/>
            </p:nvSpPr>
            <p:spPr>
              <a:xfrm>
                <a:off x="22161066" y="14373367"/>
                <a:ext cx="1079934" cy="597050"/>
              </a:xfrm>
              <a:prstGeom prst="notchedRightArrow">
                <a:avLst/>
              </a:prstGeom>
              <a:solidFill>
                <a:srgbClr val="11549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Notched Right Arrow 34"/>
              <p:cNvSpPr/>
              <p:nvPr/>
            </p:nvSpPr>
            <p:spPr>
              <a:xfrm>
                <a:off x="25437666" y="14359771"/>
                <a:ext cx="1079934" cy="597050"/>
              </a:xfrm>
              <a:prstGeom prst="notchedRightArrow">
                <a:avLst/>
              </a:prstGeom>
              <a:solidFill>
                <a:srgbClr val="11549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2476502" y="13787387"/>
                <a:ext cx="612098" cy="707886"/>
              </a:xfrm>
              <a:prstGeom prst="rect">
                <a:avLst/>
              </a:prstGeom>
              <a:noFill/>
            </p:spPr>
            <p:txBody>
              <a:bodyPr wrap="square" rtlCol="0">
                <a:spAutoFit/>
              </a:bodyPr>
              <a:lstStyle/>
              <a:p>
                <a:r>
                  <a:rPr lang="en-US" sz="4000" b="1" dirty="0">
                    <a:solidFill>
                      <a:schemeClr val="tx1"/>
                    </a:solidFill>
                    <a:latin typeface="Arial" charset="0"/>
                    <a:ea typeface="Arial" charset="0"/>
                    <a:cs typeface="Arial" charset="0"/>
                  </a:rPr>
                  <a:t>3</a:t>
                </a:r>
              </a:p>
            </p:txBody>
          </p:sp>
          <p:sp>
            <p:nvSpPr>
              <p:cNvPr id="37" name="TextBox 36"/>
              <p:cNvSpPr txBox="1"/>
              <p:nvPr/>
            </p:nvSpPr>
            <p:spPr>
              <a:xfrm>
                <a:off x="25676902" y="13770114"/>
                <a:ext cx="612098" cy="707886"/>
              </a:xfrm>
              <a:prstGeom prst="rect">
                <a:avLst/>
              </a:prstGeom>
              <a:noFill/>
            </p:spPr>
            <p:txBody>
              <a:bodyPr wrap="square" rtlCol="0">
                <a:spAutoFit/>
              </a:bodyPr>
              <a:lstStyle/>
              <a:p>
                <a:r>
                  <a:rPr lang="en-US" sz="4000" b="1" dirty="0">
                    <a:solidFill>
                      <a:schemeClr val="tx1"/>
                    </a:solidFill>
                    <a:latin typeface="Arial" charset="0"/>
                    <a:ea typeface="Arial" charset="0"/>
                    <a:cs typeface="Arial" charset="0"/>
                  </a:rPr>
                  <a:t>4</a:t>
                </a:r>
              </a:p>
            </p:txBody>
          </p:sp>
        </p:grpSp>
      </p:grpSp>
      <p:pic>
        <p:nvPicPr>
          <p:cNvPr id="38" name="Picture 3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58200" y="2823682"/>
            <a:ext cx="3027581" cy="2270686"/>
          </a:xfrm>
          <a:prstGeom prst="rect">
            <a:avLst/>
          </a:prstGeom>
        </p:spPr>
      </p:pic>
      <p:sp>
        <p:nvSpPr>
          <p:cNvPr id="39" name="TextBox 38"/>
          <p:cNvSpPr txBox="1"/>
          <p:nvPr/>
        </p:nvSpPr>
        <p:spPr>
          <a:xfrm>
            <a:off x="9126807" y="5172670"/>
            <a:ext cx="1883996" cy="923330"/>
          </a:xfrm>
          <a:prstGeom prst="rect">
            <a:avLst/>
          </a:prstGeom>
          <a:noFill/>
        </p:spPr>
        <p:txBody>
          <a:bodyPr wrap="square" rtlCol="0">
            <a:spAutoFit/>
          </a:bodyPr>
          <a:lstStyle/>
          <a:p>
            <a:pPr algn="ctr"/>
            <a:r>
              <a:rPr lang="en-US" dirty="0" smtClean="0">
                <a:solidFill>
                  <a:schemeClr val="bg1"/>
                </a:solidFill>
              </a:rPr>
              <a:t>Biological Sample Collection kit</a:t>
            </a:r>
            <a:endParaRPr lang="en-US" dirty="0">
              <a:solidFill>
                <a:schemeClr val="bg1"/>
              </a:solidFill>
            </a:endParaRPr>
          </a:p>
        </p:txBody>
      </p:sp>
      <p:sp>
        <p:nvSpPr>
          <p:cNvPr id="40" name="TextBox 39"/>
          <p:cNvSpPr txBox="1"/>
          <p:nvPr/>
        </p:nvSpPr>
        <p:spPr>
          <a:xfrm>
            <a:off x="609600" y="2391878"/>
            <a:ext cx="8420738" cy="923330"/>
          </a:xfrm>
          <a:prstGeom prst="rect">
            <a:avLst/>
          </a:prstGeom>
          <a:noFill/>
        </p:spPr>
        <p:txBody>
          <a:bodyPr wrap="square" rtlCol="0">
            <a:spAutoFit/>
          </a:bodyPr>
          <a:lstStyle/>
          <a:p>
            <a:r>
              <a:rPr lang="en-US" u="sng" dirty="0" smtClean="0">
                <a:solidFill>
                  <a:schemeClr val="bg1"/>
                </a:solidFill>
                <a:latin typeface="Arial" panose="020B0604020202020204" pitchFamily="34" charset="0"/>
                <a:cs typeface="Arial" panose="020B0604020202020204" pitchFamily="34" charset="0"/>
              </a:rPr>
              <a:t>Study Groups</a:t>
            </a: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Women in 3</a:t>
            </a:r>
            <a:r>
              <a:rPr lang="en-US" baseline="30000" dirty="0" smtClean="0">
                <a:solidFill>
                  <a:schemeClr val="bg1"/>
                </a:solidFill>
                <a:latin typeface="Arial" panose="020B0604020202020204" pitchFamily="34" charset="0"/>
                <a:cs typeface="Arial" panose="020B0604020202020204" pitchFamily="34" charset="0"/>
              </a:rPr>
              <a:t>rd</a:t>
            </a:r>
            <a:r>
              <a:rPr lang="en-US" dirty="0" smtClean="0">
                <a:solidFill>
                  <a:schemeClr val="bg1"/>
                </a:solidFill>
                <a:latin typeface="Arial" panose="020B0604020202020204" pitchFamily="34" charset="0"/>
                <a:cs typeface="Arial" panose="020B0604020202020204" pitchFamily="34" charset="0"/>
              </a:rPr>
              <a:t> trimester of pregnancy committed to breastfeeding (n=20).</a:t>
            </a: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Women breastfeeding their infant during first 12-months of life (n=20).</a:t>
            </a:r>
            <a:endParaRPr lang="en-US" dirty="0">
              <a:solidFill>
                <a:schemeClr val="bg1"/>
              </a:solidFill>
              <a:latin typeface="Arial" panose="020B0604020202020204" pitchFamily="34" charset="0"/>
              <a:cs typeface="Arial" panose="020B0604020202020204" pitchFamily="34" charset="0"/>
            </a:endParaRPr>
          </a:p>
        </p:txBody>
      </p:sp>
      <p:sp>
        <p:nvSpPr>
          <p:cNvPr id="41" name="TextBox 40"/>
          <p:cNvSpPr txBox="1"/>
          <p:nvPr/>
        </p:nvSpPr>
        <p:spPr>
          <a:xfrm>
            <a:off x="608865" y="3447871"/>
            <a:ext cx="8420738" cy="1200329"/>
          </a:xfrm>
          <a:prstGeom prst="rect">
            <a:avLst/>
          </a:prstGeom>
          <a:noFill/>
        </p:spPr>
        <p:txBody>
          <a:bodyPr wrap="square" rtlCol="0">
            <a:spAutoFit/>
          </a:bodyPr>
          <a:lstStyle/>
          <a:p>
            <a:r>
              <a:rPr lang="en-US" u="sng" dirty="0" smtClean="0">
                <a:solidFill>
                  <a:schemeClr val="bg1"/>
                </a:solidFill>
                <a:latin typeface="Arial" panose="020B0604020202020204" pitchFamily="34" charset="0"/>
                <a:cs typeface="Arial" panose="020B0604020202020204" pitchFamily="34" charset="0"/>
              </a:rPr>
              <a:t>Data Collection</a:t>
            </a: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Self-report surveys related to maternal-infant health and infant feeding.</a:t>
            </a: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Non-invasive biological samples (i.e. stool, urine, human milk, saliva).</a:t>
            </a: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~1 hour semi-structured interview.</a:t>
            </a:r>
          </a:p>
        </p:txBody>
      </p:sp>
    </p:spTree>
    <p:extLst>
      <p:ext uri="{BB962C8B-B14F-4D97-AF65-F5344CB8AC3E}">
        <p14:creationId xmlns:p14="http://schemas.microsoft.com/office/powerpoint/2010/main" val="237453938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1269734" cy="369332"/>
          </a:xfrm>
        </p:spPr>
        <p:txBody>
          <a:bodyPr/>
          <a:lstStyle/>
          <a:p>
            <a:r>
              <a:rPr lang="en-US" sz="2400" dirty="0" smtClean="0">
                <a:solidFill>
                  <a:schemeClr val="bg1"/>
                </a:solidFill>
                <a:latin typeface="Arial Black" panose="020B0A04020102020204" pitchFamily="34" charset="0"/>
              </a:rPr>
              <a:t>DATA PROCESSING AND QUALITATIVE ANALYSIS</a:t>
            </a:r>
            <a:endParaRPr lang="en-US" sz="2400" b="1" cap="all" dirty="0">
              <a:solidFill>
                <a:schemeClr val="bg1"/>
              </a:solidFill>
              <a:latin typeface="Arial Black" panose="020B0A04020102020204" pitchFamily="34" charset="0"/>
              <a:ea typeface="Museo Slab 900" charset="0"/>
              <a:cs typeface="Arial Black"/>
            </a:endParaRPr>
          </a:p>
        </p:txBody>
      </p:sp>
      <p:sp>
        <p:nvSpPr>
          <p:cNvPr id="17" name="Rectangle 16"/>
          <p:cNvSpPr/>
          <p:nvPr/>
        </p:nvSpPr>
        <p:spPr>
          <a:xfrm>
            <a:off x="762000" y="8382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4" name="Rounded Rectangle 3"/>
          <p:cNvSpPr/>
          <p:nvPr/>
        </p:nvSpPr>
        <p:spPr>
          <a:xfrm>
            <a:off x="914400" y="990600"/>
            <a:ext cx="9144000" cy="144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90600" y="1066800"/>
            <a:ext cx="8874448" cy="1359486"/>
            <a:chOff x="15068258" y="8516498"/>
            <a:chExt cx="13465469" cy="2187301"/>
          </a:xfrm>
          <a:solidFill>
            <a:schemeClr val="bg1"/>
          </a:solidFill>
        </p:grpSpPr>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68258" y="8750374"/>
              <a:ext cx="1955660" cy="1669876"/>
            </a:xfrm>
            <a:prstGeom prst="rect">
              <a:avLst/>
            </a:prstGeom>
            <a:grpFill/>
          </p:spPr>
        </p:pic>
        <p:sp>
          <p:nvSpPr>
            <p:cNvPr id="23" name="TextBox 22"/>
            <p:cNvSpPr txBox="1"/>
            <p:nvPr/>
          </p:nvSpPr>
          <p:spPr>
            <a:xfrm>
              <a:off x="17195821" y="8749212"/>
              <a:ext cx="567483" cy="643744"/>
            </a:xfrm>
            <a:prstGeom prst="rect">
              <a:avLst/>
            </a:prstGeom>
            <a:grpFill/>
          </p:spPr>
          <p:txBody>
            <a:bodyPr wrap="square" rtlCol="0">
              <a:spAutoFit/>
            </a:bodyPr>
            <a:lstStyle/>
            <a:p>
              <a:r>
                <a:rPr lang="en-US" sz="2000" b="1" dirty="0">
                  <a:solidFill>
                    <a:schemeClr val="tx1"/>
                  </a:solidFill>
                  <a:latin typeface="Arial" charset="0"/>
                  <a:ea typeface="Arial" charset="0"/>
                  <a:cs typeface="Arial" charset="0"/>
                </a:rPr>
                <a:t>1</a:t>
              </a:r>
            </a:p>
          </p:txBody>
        </p:sp>
        <p:sp>
          <p:nvSpPr>
            <p:cNvPr id="25" name="TextBox 24"/>
            <p:cNvSpPr txBox="1"/>
            <p:nvPr/>
          </p:nvSpPr>
          <p:spPr>
            <a:xfrm>
              <a:off x="19829373" y="8740915"/>
              <a:ext cx="612099" cy="643744"/>
            </a:xfrm>
            <a:prstGeom prst="rect">
              <a:avLst/>
            </a:prstGeom>
            <a:grpFill/>
          </p:spPr>
          <p:txBody>
            <a:bodyPr wrap="square" rtlCol="0">
              <a:spAutoFit/>
            </a:bodyPr>
            <a:lstStyle/>
            <a:p>
              <a:r>
                <a:rPr lang="en-US" sz="2000" b="1" dirty="0">
                  <a:solidFill>
                    <a:schemeClr val="tx1"/>
                  </a:solidFill>
                  <a:latin typeface="Arial" charset="0"/>
                  <a:ea typeface="Arial" charset="0"/>
                  <a:cs typeface="Arial" charset="0"/>
                </a:rPr>
                <a:t>2</a:t>
              </a:r>
            </a:p>
          </p:txBody>
        </p:sp>
        <p:grpSp>
          <p:nvGrpSpPr>
            <p:cNvPr id="26" name="Group 25"/>
            <p:cNvGrpSpPr/>
            <p:nvPr/>
          </p:nvGrpSpPr>
          <p:grpSpPr>
            <a:xfrm>
              <a:off x="17014393" y="8516498"/>
              <a:ext cx="11519334" cy="2187301"/>
              <a:chOff x="16903266" y="13539644"/>
              <a:chExt cx="11519334" cy="2187301"/>
            </a:xfrm>
            <a:grpFill/>
          </p:grpSpPr>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69937" y="13539644"/>
                <a:ext cx="1856663" cy="2187301"/>
              </a:xfrm>
              <a:prstGeom prst="rect">
                <a:avLst/>
              </a:prstGeom>
              <a:grpFill/>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04826" y="13787387"/>
                <a:ext cx="2245974" cy="1860171"/>
              </a:xfrm>
              <a:prstGeom prst="rect">
                <a:avLst/>
              </a:prstGeom>
              <a:grpFill/>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29431" y="13835110"/>
                <a:ext cx="1893169" cy="1764724"/>
              </a:xfrm>
              <a:prstGeom prst="rect">
                <a:avLst/>
              </a:prstGeom>
              <a:grpFill/>
            </p:spPr>
          </p:pic>
          <p:sp>
            <p:nvSpPr>
              <p:cNvPr id="31" name="Notched Right Arrow 30"/>
              <p:cNvSpPr/>
              <p:nvPr/>
            </p:nvSpPr>
            <p:spPr>
              <a:xfrm>
                <a:off x="16903266" y="14334770"/>
                <a:ext cx="1079934" cy="597049"/>
              </a:xfrm>
              <a:prstGeom prst="notched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03672" y="13652931"/>
                <a:ext cx="1427328" cy="1790465"/>
              </a:xfrm>
              <a:prstGeom prst="rect">
                <a:avLst/>
              </a:prstGeom>
              <a:grpFill/>
            </p:spPr>
          </p:pic>
          <p:sp>
            <p:nvSpPr>
              <p:cNvPr id="33" name="Notched Right Arrow 32"/>
              <p:cNvSpPr/>
              <p:nvPr/>
            </p:nvSpPr>
            <p:spPr>
              <a:xfrm>
                <a:off x="19494066" y="14375854"/>
                <a:ext cx="1079934" cy="597050"/>
              </a:xfrm>
              <a:prstGeom prst="notched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Notched Right Arrow 33"/>
              <p:cNvSpPr/>
              <p:nvPr/>
            </p:nvSpPr>
            <p:spPr>
              <a:xfrm>
                <a:off x="22161066" y="14373367"/>
                <a:ext cx="1079934" cy="597050"/>
              </a:xfrm>
              <a:prstGeom prst="notched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Notched Right Arrow 34"/>
              <p:cNvSpPr/>
              <p:nvPr/>
            </p:nvSpPr>
            <p:spPr>
              <a:xfrm>
                <a:off x="25437666" y="14359771"/>
                <a:ext cx="1079934" cy="597050"/>
              </a:xfrm>
              <a:prstGeom prst="notched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2476502" y="13787387"/>
                <a:ext cx="612099" cy="643744"/>
              </a:xfrm>
              <a:prstGeom prst="rect">
                <a:avLst/>
              </a:prstGeom>
              <a:grpFill/>
            </p:spPr>
            <p:txBody>
              <a:bodyPr wrap="square" rtlCol="0">
                <a:spAutoFit/>
              </a:bodyPr>
              <a:lstStyle/>
              <a:p>
                <a:r>
                  <a:rPr lang="en-US" sz="2000" b="1" dirty="0">
                    <a:solidFill>
                      <a:schemeClr val="tx1"/>
                    </a:solidFill>
                    <a:latin typeface="Arial" charset="0"/>
                    <a:ea typeface="Arial" charset="0"/>
                    <a:cs typeface="Arial" charset="0"/>
                  </a:rPr>
                  <a:t>3</a:t>
                </a:r>
              </a:p>
            </p:txBody>
          </p:sp>
          <p:sp>
            <p:nvSpPr>
              <p:cNvPr id="37" name="TextBox 36"/>
              <p:cNvSpPr txBox="1"/>
              <p:nvPr/>
            </p:nvSpPr>
            <p:spPr>
              <a:xfrm>
                <a:off x="25676903" y="13770113"/>
                <a:ext cx="612099" cy="643744"/>
              </a:xfrm>
              <a:prstGeom prst="rect">
                <a:avLst/>
              </a:prstGeom>
              <a:grpFill/>
            </p:spPr>
            <p:txBody>
              <a:bodyPr wrap="square" rtlCol="0">
                <a:spAutoFit/>
              </a:bodyPr>
              <a:lstStyle/>
              <a:p>
                <a:r>
                  <a:rPr lang="en-US" sz="2000" b="1" dirty="0">
                    <a:solidFill>
                      <a:schemeClr val="tx1"/>
                    </a:solidFill>
                    <a:latin typeface="Arial" charset="0"/>
                    <a:ea typeface="Arial" charset="0"/>
                    <a:cs typeface="Arial" charset="0"/>
                  </a:rPr>
                  <a:t>4</a:t>
                </a:r>
              </a:p>
            </p:txBody>
          </p:sp>
        </p:grpSp>
      </p:grpSp>
      <p:sp>
        <p:nvSpPr>
          <p:cNvPr id="5" name="Rectangle 4"/>
          <p:cNvSpPr/>
          <p:nvPr/>
        </p:nvSpPr>
        <p:spPr>
          <a:xfrm>
            <a:off x="762000" y="2585012"/>
            <a:ext cx="9871159" cy="3785652"/>
          </a:xfrm>
          <a:prstGeom prst="rect">
            <a:avLst/>
          </a:prstGeom>
        </p:spPr>
        <p:txBody>
          <a:bodyPr wrap="square">
            <a:spAutoFit/>
          </a:bodyPr>
          <a:lstStyle/>
          <a:p>
            <a:pPr marL="457200" indent="-457200" algn="just">
              <a:buFont typeface="+mj-lt"/>
              <a:buAutoNum type="arabicPeriod"/>
            </a:pPr>
            <a:r>
              <a:rPr lang="en-US" sz="2400" dirty="0" smtClean="0">
                <a:solidFill>
                  <a:schemeClr val="bg1"/>
                </a:solidFill>
                <a:latin typeface="Arial" charset="0"/>
                <a:ea typeface="Arial" charset="0"/>
                <a:cs typeface="Arial" charset="0"/>
              </a:rPr>
              <a:t>Audio </a:t>
            </a:r>
            <a:r>
              <a:rPr lang="en-US" sz="2400" dirty="0">
                <a:solidFill>
                  <a:schemeClr val="bg1"/>
                </a:solidFill>
                <a:latin typeface="Arial" charset="0"/>
                <a:ea typeface="Arial" charset="0"/>
                <a:cs typeface="Arial" charset="0"/>
              </a:rPr>
              <a:t>recordings </a:t>
            </a:r>
            <a:r>
              <a:rPr lang="en-US" sz="2400" dirty="0" smtClean="0">
                <a:solidFill>
                  <a:schemeClr val="bg1"/>
                </a:solidFill>
                <a:latin typeface="Arial" charset="0"/>
                <a:ea typeface="Arial" charset="0"/>
                <a:cs typeface="Arial" charset="0"/>
              </a:rPr>
              <a:t>were transcribed verbatim into text documents.</a:t>
            </a:r>
          </a:p>
          <a:p>
            <a:pPr marL="457200" indent="-457200" algn="just">
              <a:buFont typeface="+mj-lt"/>
              <a:buAutoNum type="arabicPeriod"/>
            </a:pPr>
            <a:endParaRPr lang="en-US" sz="2400" dirty="0">
              <a:solidFill>
                <a:schemeClr val="bg1"/>
              </a:solidFill>
              <a:latin typeface="Arial" charset="0"/>
              <a:ea typeface="Arial" charset="0"/>
              <a:cs typeface="Arial" charset="0"/>
            </a:endParaRPr>
          </a:p>
          <a:p>
            <a:pPr marL="457200" indent="-457200" algn="just">
              <a:buFont typeface="+mj-lt"/>
              <a:buAutoNum type="arabicPeriod"/>
            </a:pPr>
            <a:r>
              <a:rPr lang="en-US" sz="2400" dirty="0" smtClean="0">
                <a:solidFill>
                  <a:schemeClr val="bg1"/>
                </a:solidFill>
                <a:latin typeface="Arial" charset="0"/>
                <a:ea typeface="Arial" charset="0"/>
                <a:cs typeface="Arial" charset="0"/>
              </a:rPr>
              <a:t>Using </a:t>
            </a:r>
            <a:r>
              <a:rPr lang="en-US" sz="2400" dirty="0" err="1" smtClean="0">
                <a:solidFill>
                  <a:schemeClr val="bg1"/>
                </a:solidFill>
                <a:latin typeface="Arial" charset="0"/>
                <a:ea typeface="Arial" charset="0"/>
                <a:cs typeface="Arial" charset="0"/>
              </a:rPr>
              <a:t>Nvivo</a:t>
            </a:r>
            <a:r>
              <a:rPr lang="en-US" sz="2400" dirty="0" smtClean="0">
                <a:solidFill>
                  <a:schemeClr val="bg1"/>
                </a:solidFill>
                <a:latin typeface="Arial" charset="0"/>
                <a:ea typeface="Arial" charset="0"/>
                <a:cs typeface="Arial" charset="0"/>
              </a:rPr>
              <a:t>, text documents were “chunked” </a:t>
            </a:r>
            <a:r>
              <a:rPr lang="en-US" sz="2400" dirty="0">
                <a:solidFill>
                  <a:schemeClr val="bg1"/>
                </a:solidFill>
                <a:latin typeface="Arial" charset="0"/>
                <a:ea typeface="Arial" charset="0"/>
                <a:cs typeface="Arial" charset="0"/>
              </a:rPr>
              <a:t>into </a:t>
            </a:r>
            <a:r>
              <a:rPr lang="en-US" sz="2400" dirty="0" smtClean="0">
                <a:solidFill>
                  <a:schemeClr val="bg1"/>
                </a:solidFill>
                <a:latin typeface="Arial" charset="0"/>
                <a:ea typeface="Arial" charset="0"/>
                <a:cs typeface="Arial" charset="0"/>
              </a:rPr>
              <a:t>categories</a:t>
            </a:r>
            <a:r>
              <a:rPr lang="en-US" sz="2400" dirty="0">
                <a:solidFill>
                  <a:schemeClr val="bg1"/>
                </a:solidFill>
                <a:latin typeface="Arial" charset="0"/>
                <a:ea typeface="Arial" charset="0"/>
                <a:cs typeface="Arial" charset="0"/>
              </a:rPr>
              <a:t>: </a:t>
            </a:r>
          </a:p>
          <a:p>
            <a:pPr marL="914400" lvl="1" indent="-457200" algn="just">
              <a:buFont typeface="+mj-lt"/>
              <a:buAutoNum type="romanUcPeriod"/>
            </a:pPr>
            <a:r>
              <a:rPr lang="en-US" sz="2400" dirty="0" smtClean="0">
                <a:solidFill>
                  <a:schemeClr val="bg1"/>
                </a:solidFill>
                <a:latin typeface="Arial" charset="0"/>
                <a:ea typeface="Arial" charset="0"/>
                <a:cs typeface="Arial" charset="0"/>
              </a:rPr>
              <a:t>Prior </a:t>
            </a:r>
            <a:r>
              <a:rPr lang="en-US" sz="2400" dirty="0">
                <a:solidFill>
                  <a:schemeClr val="bg1"/>
                </a:solidFill>
                <a:latin typeface="Arial" charset="0"/>
                <a:ea typeface="Arial" charset="0"/>
                <a:cs typeface="Arial" charset="0"/>
              </a:rPr>
              <a:t>exposure to clinical research </a:t>
            </a:r>
            <a:endParaRPr lang="en-US" sz="2400" dirty="0" smtClean="0">
              <a:solidFill>
                <a:schemeClr val="bg1"/>
              </a:solidFill>
              <a:latin typeface="Arial" charset="0"/>
              <a:ea typeface="Arial" charset="0"/>
              <a:cs typeface="Arial" charset="0"/>
            </a:endParaRPr>
          </a:p>
          <a:p>
            <a:pPr marL="914400" lvl="1" indent="-457200" algn="just">
              <a:buFont typeface="+mj-lt"/>
              <a:buAutoNum type="romanUcPeriod"/>
            </a:pPr>
            <a:r>
              <a:rPr lang="en-US" sz="2400" dirty="0" smtClean="0">
                <a:solidFill>
                  <a:schemeClr val="bg1"/>
                </a:solidFill>
                <a:latin typeface="Arial" charset="0"/>
                <a:ea typeface="Arial" charset="0"/>
                <a:cs typeface="Arial" charset="0"/>
              </a:rPr>
              <a:t>Perspective on clinical research participation</a:t>
            </a:r>
          </a:p>
          <a:p>
            <a:pPr marL="914400" lvl="1" indent="-457200" algn="just">
              <a:buFont typeface="+mj-lt"/>
              <a:buAutoNum type="romanUcPeriod"/>
            </a:pPr>
            <a:r>
              <a:rPr lang="en-US" sz="2400" dirty="0" smtClean="0">
                <a:solidFill>
                  <a:schemeClr val="bg1"/>
                </a:solidFill>
                <a:latin typeface="Arial" charset="0"/>
                <a:ea typeface="Arial" charset="0"/>
                <a:cs typeface="Arial" charset="0"/>
              </a:rPr>
              <a:t>Biological </a:t>
            </a:r>
            <a:r>
              <a:rPr lang="en-US" sz="2400" dirty="0">
                <a:solidFill>
                  <a:schemeClr val="bg1"/>
                </a:solidFill>
                <a:latin typeface="Arial" charset="0"/>
                <a:ea typeface="Arial" charset="0"/>
                <a:cs typeface="Arial" charset="0"/>
              </a:rPr>
              <a:t>samples &amp; sample </a:t>
            </a:r>
            <a:r>
              <a:rPr lang="en-US" sz="2400" dirty="0" smtClean="0">
                <a:solidFill>
                  <a:schemeClr val="bg1"/>
                </a:solidFill>
                <a:latin typeface="Arial" charset="0"/>
                <a:ea typeface="Arial" charset="0"/>
                <a:cs typeface="Arial" charset="0"/>
              </a:rPr>
              <a:t>kit</a:t>
            </a:r>
          </a:p>
          <a:p>
            <a:pPr marL="457200" indent="-457200" algn="just">
              <a:buFont typeface="+mj-lt"/>
              <a:buAutoNum type="arabicPeriod"/>
            </a:pPr>
            <a:endParaRPr lang="en-US" sz="2400" dirty="0" smtClean="0">
              <a:solidFill>
                <a:schemeClr val="bg1"/>
              </a:solidFill>
              <a:latin typeface="Arial" charset="0"/>
              <a:ea typeface="Arial" charset="0"/>
              <a:cs typeface="Arial" charset="0"/>
            </a:endParaRPr>
          </a:p>
          <a:p>
            <a:pPr marL="457200" indent="-457200" algn="just">
              <a:buFont typeface="+mj-lt"/>
              <a:buAutoNum type="arabicPeriod"/>
            </a:pPr>
            <a:r>
              <a:rPr lang="en-US" sz="2400" dirty="0" smtClean="0">
                <a:solidFill>
                  <a:schemeClr val="bg1"/>
                </a:solidFill>
                <a:latin typeface="Arial" charset="0"/>
                <a:ea typeface="Arial" charset="0"/>
                <a:cs typeface="Arial" charset="0"/>
              </a:rPr>
              <a:t>Qualitative </a:t>
            </a:r>
            <a:r>
              <a:rPr lang="en-US" sz="2400" dirty="0">
                <a:solidFill>
                  <a:schemeClr val="bg1"/>
                </a:solidFill>
                <a:latin typeface="Arial" charset="0"/>
                <a:ea typeface="Arial" charset="0"/>
                <a:cs typeface="Arial" charset="0"/>
              </a:rPr>
              <a:t>analysis </a:t>
            </a:r>
            <a:r>
              <a:rPr lang="en-US" sz="2400" dirty="0" smtClean="0">
                <a:solidFill>
                  <a:schemeClr val="bg1"/>
                </a:solidFill>
                <a:latin typeface="Arial" charset="0"/>
                <a:ea typeface="Arial" charset="0"/>
                <a:cs typeface="Arial" charset="0"/>
              </a:rPr>
              <a:t>identified themes within categories. </a:t>
            </a:r>
          </a:p>
          <a:p>
            <a:pPr marL="457200" indent="-457200" algn="just">
              <a:buFont typeface="+mj-lt"/>
              <a:buAutoNum type="arabicPeriod"/>
            </a:pPr>
            <a:endParaRPr lang="en-US" sz="2400" dirty="0" smtClean="0">
              <a:solidFill>
                <a:schemeClr val="bg1"/>
              </a:solidFill>
              <a:latin typeface="Arial" charset="0"/>
              <a:ea typeface="Arial" charset="0"/>
              <a:cs typeface="Arial" charset="0"/>
            </a:endParaRPr>
          </a:p>
          <a:p>
            <a:pPr marL="457200" indent="-457200" algn="just">
              <a:buFont typeface="+mj-lt"/>
              <a:buAutoNum type="arabicPeriod"/>
            </a:pPr>
            <a:r>
              <a:rPr lang="en-US" sz="2400" dirty="0" smtClean="0">
                <a:solidFill>
                  <a:schemeClr val="bg1"/>
                </a:solidFill>
                <a:latin typeface="Arial" charset="0"/>
                <a:ea typeface="Arial" charset="0"/>
                <a:cs typeface="Arial" charset="0"/>
              </a:rPr>
              <a:t>Sub-group analysis and data visualizations.</a:t>
            </a:r>
            <a:endParaRPr lang="en-US" sz="2400" dirty="0">
              <a:solidFill>
                <a:schemeClr val="bg1"/>
              </a:solidFill>
              <a:latin typeface="Arial" charset="0"/>
              <a:ea typeface="Arial" charset="0"/>
              <a:cs typeface="Arial" charset="0"/>
            </a:endParaRPr>
          </a:p>
        </p:txBody>
      </p:sp>
      <p:pic>
        <p:nvPicPr>
          <p:cNvPr id="55" name="Picture 2" descr="Image result for word cloud image breastfeedi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91600" y="4724400"/>
            <a:ext cx="2455955" cy="1383636"/>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8941398" y="6147944"/>
            <a:ext cx="3016250" cy="369332"/>
          </a:xfrm>
          <a:prstGeom prst="rect">
            <a:avLst/>
          </a:prstGeom>
          <a:noFill/>
        </p:spPr>
        <p:txBody>
          <a:bodyPr wrap="square" rtlCol="0">
            <a:spAutoFit/>
          </a:bodyPr>
          <a:lstStyle/>
          <a:p>
            <a:r>
              <a:rPr lang="en-US" dirty="0">
                <a:solidFill>
                  <a:schemeClr val="bg1"/>
                </a:solidFill>
              </a:rPr>
              <a:t>Example Visualization</a:t>
            </a:r>
          </a:p>
        </p:txBody>
      </p:sp>
    </p:spTree>
    <p:extLst>
      <p:ext uri="{BB962C8B-B14F-4D97-AF65-F5344CB8AC3E}">
        <p14:creationId xmlns:p14="http://schemas.microsoft.com/office/powerpoint/2010/main" val="408128564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465637" y="5131566"/>
            <a:ext cx="3216275" cy="6596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1" y="238754"/>
            <a:ext cx="2428239" cy="175119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78" y="1989947"/>
            <a:ext cx="3051458" cy="1353004"/>
          </a:xfrm>
          <a:prstGeom prst="rect">
            <a:avLst/>
          </a:prstGeom>
          <a:ln>
            <a:solidFill>
              <a:schemeClr val="tx1"/>
            </a:solidFill>
          </a:ln>
        </p:spPr>
      </p:pic>
      <p:cxnSp>
        <p:nvCxnSpPr>
          <p:cNvPr id="14" name="Straight Arrow Connector 13"/>
          <p:cNvCxnSpPr/>
          <p:nvPr/>
        </p:nvCxnSpPr>
        <p:spPr>
          <a:xfrm flipH="1" flipV="1">
            <a:off x="1371600" y="1517508"/>
            <a:ext cx="115571" cy="4724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4563" y="2025134"/>
            <a:ext cx="1432560" cy="369332"/>
          </a:xfrm>
          <a:prstGeom prst="rect">
            <a:avLst/>
          </a:prstGeom>
          <a:noFill/>
        </p:spPr>
        <p:txBody>
          <a:bodyPr wrap="square" rtlCol="0">
            <a:spAutoFit/>
          </a:bodyPr>
          <a:lstStyle/>
          <a:p>
            <a:r>
              <a:rPr lang="en-US" dirty="0" smtClean="0"/>
              <a:t>Seward, AK</a:t>
            </a:r>
            <a:endParaRPr lang="en-US" dirty="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200812"/>
            <a:ext cx="2923467" cy="535926"/>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9813" y="707847"/>
            <a:ext cx="2928639" cy="1079390"/>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b="42535"/>
          <a:stretch/>
        </p:blipFill>
        <p:spPr>
          <a:xfrm>
            <a:off x="9692508" y="144189"/>
            <a:ext cx="2347092" cy="11273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2623" y="3270596"/>
            <a:ext cx="3204512" cy="1243892"/>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600" y="3581400"/>
            <a:ext cx="2980849" cy="396191"/>
          </a:xfrm>
          <a:prstGeom prst="rect">
            <a:avLst/>
          </a:prstGeom>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8600" y="3977591"/>
            <a:ext cx="2980849" cy="1343407"/>
          </a:xfrm>
          <a:prstGeom prst="rect">
            <a:avLst/>
          </a:prstGeom>
        </p:spPr>
      </p:pic>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58201" y="4823360"/>
            <a:ext cx="3200400" cy="1729839"/>
          </a:xfrm>
          <a:prstGeom prst="rect">
            <a:avLst/>
          </a:prstGeom>
        </p:spPr>
      </p:pic>
      <p:sp>
        <p:nvSpPr>
          <p:cNvPr id="28" name="Right Arrow 27"/>
          <p:cNvSpPr/>
          <p:nvPr/>
        </p:nvSpPr>
        <p:spPr>
          <a:xfrm>
            <a:off x="1981200" y="763789"/>
            <a:ext cx="1905001" cy="581838"/>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p:cNvSpPr txBox="1"/>
          <p:nvPr/>
        </p:nvSpPr>
        <p:spPr>
          <a:xfrm>
            <a:off x="5280199" y="623468"/>
            <a:ext cx="1714451" cy="369332"/>
          </a:xfrm>
          <a:prstGeom prst="rect">
            <a:avLst/>
          </a:prstGeom>
          <a:noFill/>
        </p:spPr>
        <p:txBody>
          <a:bodyPr wrap="square" rtlCol="0">
            <a:spAutoFit/>
          </a:bodyPr>
          <a:lstStyle/>
          <a:p>
            <a:r>
              <a:rPr lang="en-US" dirty="0" smtClean="0"/>
              <a:t>Burlington, VT</a:t>
            </a:r>
            <a:endParaRPr lang="en-US" dirty="0"/>
          </a:p>
        </p:txBody>
      </p:sp>
      <p:sp>
        <p:nvSpPr>
          <p:cNvPr id="31" name="Right Arrow 30"/>
          <p:cNvSpPr/>
          <p:nvPr/>
        </p:nvSpPr>
        <p:spPr>
          <a:xfrm>
            <a:off x="8615799" y="588906"/>
            <a:ext cx="821257" cy="581838"/>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TextBox 31"/>
          <p:cNvSpPr txBox="1"/>
          <p:nvPr/>
        </p:nvSpPr>
        <p:spPr>
          <a:xfrm>
            <a:off x="8472489" y="4819428"/>
            <a:ext cx="1863641" cy="369332"/>
          </a:xfrm>
          <a:prstGeom prst="rect">
            <a:avLst/>
          </a:prstGeom>
          <a:noFill/>
        </p:spPr>
        <p:txBody>
          <a:bodyPr wrap="square" rtlCol="0">
            <a:spAutoFit/>
          </a:bodyPr>
          <a:lstStyle/>
          <a:p>
            <a:r>
              <a:rPr lang="en-US" dirty="0" err="1" smtClean="0"/>
              <a:t>Birmingham,AL</a:t>
            </a:r>
            <a:endParaRPr lang="en-US" dirty="0"/>
          </a:p>
        </p:txBody>
      </p:sp>
      <p:sp>
        <p:nvSpPr>
          <p:cNvPr id="34" name="Right Arrow 33"/>
          <p:cNvSpPr/>
          <p:nvPr/>
        </p:nvSpPr>
        <p:spPr>
          <a:xfrm rot="5400000">
            <a:off x="10393733" y="4149251"/>
            <a:ext cx="658429" cy="581838"/>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p:cNvSpPr txBox="1"/>
          <p:nvPr/>
        </p:nvSpPr>
        <p:spPr>
          <a:xfrm>
            <a:off x="6300822" y="3200400"/>
            <a:ext cx="1352135" cy="369332"/>
          </a:xfrm>
          <a:prstGeom prst="rect">
            <a:avLst/>
          </a:prstGeom>
          <a:noFill/>
        </p:spPr>
        <p:txBody>
          <a:bodyPr wrap="square" rtlCol="0">
            <a:spAutoFit/>
          </a:bodyPr>
          <a:lstStyle/>
          <a:p>
            <a:r>
              <a:rPr lang="en-US" dirty="0" err="1" smtClean="0"/>
              <a:t>Aurora,CO</a:t>
            </a:r>
            <a:endParaRPr lang="en-US" dirty="0"/>
          </a:p>
        </p:txBody>
      </p:sp>
      <p:sp>
        <p:nvSpPr>
          <p:cNvPr id="37" name="TextBox 36"/>
          <p:cNvSpPr txBox="1"/>
          <p:nvPr/>
        </p:nvSpPr>
        <p:spPr>
          <a:xfrm>
            <a:off x="1528462" y="3935680"/>
            <a:ext cx="1714451" cy="369332"/>
          </a:xfrm>
          <a:prstGeom prst="rect">
            <a:avLst/>
          </a:prstGeom>
          <a:noFill/>
        </p:spPr>
        <p:txBody>
          <a:bodyPr wrap="square" rtlCol="0">
            <a:spAutoFit/>
          </a:bodyPr>
          <a:lstStyle/>
          <a:p>
            <a:r>
              <a:rPr lang="en-US" dirty="0" err="1" smtClean="0"/>
              <a:t>Gainesville,FL</a:t>
            </a:r>
            <a:endParaRPr lang="en-US" dirty="0"/>
          </a:p>
        </p:txBody>
      </p:sp>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41779" y="4865473"/>
            <a:ext cx="821814" cy="551875"/>
          </a:xfrm>
          <a:prstGeom prst="rect">
            <a:avLst/>
          </a:prstGeom>
        </p:spPr>
      </p:pic>
      <p:sp>
        <p:nvSpPr>
          <p:cNvPr id="2" name="Rectangle 1"/>
          <p:cNvSpPr/>
          <p:nvPr/>
        </p:nvSpPr>
        <p:spPr>
          <a:xfrm>
            <a:off x="9753600" y="2826546"/>
            <a:ext cx="2286000" cy="12882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Image result for canhr logo ak"/>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38922" y="2899309"/>
            <a:ext cx="2115356" cy="11507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Image result for anschutz medical campus logo"/>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465" t="26545" r="6702" b="26626"/>
          <a:stretch/>
        </p:blipFill>
        <p:spPr bwMode="auto">
          <a:xfrm>
            <a:off x="4452557" y="2553323"/>
            <a:ext cx="3236499" cy="722786"/>
          </a:xfrm>
          <a:prstGeom prst="rect">
            <a:avLst/>
          </a:prstGeom>
          <a:noFill/>
          <a:extLst>
            <a:ext uri="{909E8E84-426E-40DD-AFC4-6F175D3DCCD1}">
              <a14:hiddenFill xmlns:a14="http://schemas.microsoft.com/office/drawing/2010/main">
                <a:solidFill>
                  <a:srgbClr val="FFFFFF"/>
                </a:solidFill>
              </a14:hiddenFill>
            </a:ext>
          </a:extLst>
        </p:spPr>
      </p:pic>
      <p:sp>
        <p:nvSpPr>
          <p:cNvPr id="4" name="Bent-Up Arrow 3"/>
          <p:cNvSpPr/>
          <p:nvPr/>
        </p:nvSpPr>
        <p:spPr>
          <a:xfrm rot="16200000">
            <a:off x="7559492" y="3337250"/>
            <a:ext cx="1605763" cy="1258505"/>
          </a:xfrm>
          <a:prstGeom prst="bentUpArrow">
            <a:avLst>
              <a:gd name="adj1" fmla="val 25000"/>
              <a:gd name="adj2" fmla="val 22614"/>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038" name="Picture 14" descr="Image result for NIH division of loan repayment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52557" y="4576148"/>
            <a:ext cx="3193061" cy="5162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niddk logo"/>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32660" b="29893"/>
          <a:stretch/>
        </p:blipFill>
        <p:spPr bwMode="auto">
          <a:xfrm>
            <a:off x="4468550" y="5141301"/>
            <a:ext cx="2399747" cy="5915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6215" y="5141301"/>
            <a:ext cx="879985"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F32</a:t>
            </a:r>
            <a:endParaRPr lang="en-US" sz="2800" dirty="0">
              <a:latin typeface="Arial" panose="020B0604020202020204" pitchFamily="34" charset="0"/>
              <a:cs typeface="Arial" panose="020B0604020202020204" pitchFamily="34" charset="0"/>
            </a:endParaRPr>
          </a:p>
        </p:txBody>
      </p:sp>
      <p:sp>
        <p:nvSpPr>
          <p:cNvPr id="41" name="Rectangle 40"/>
          <p:cNvSpPr/>
          <p:nvPr/>
        </p:nvSpPr>
        <p:spPr>
          <a:xfrm>
            <a:off x="121713" y="5658549"/>
            <a:ext cx="3104624" cy="601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14" descr="Image result for NIH division of loan repayment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32" y="5103131"/>
            <a:ext cx="3100817" cy="51624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6" descr="Image result for niddk logo"/>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32660" b="29893"/>
          <a:stretch/>
        </p:blipFill>
        <p:spPr bwMode="auto">
          <a:xfrm>
            <a:off x="152400" y="5658549"/>
            <a:ext cx="2161375" cy="59153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253416" y="5658549"/>
            <a:ext cx="879985"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K01</a:t>
            </a:r>
            <a:endParaRPr lang="en-US" sz="2800" dirty="0">
              <a:latin typeface="Arial" panose="020B0604020202020204" pitchFamily="34" charset="0"/>
              <a:cs typeface="Arial" panose="020B0604020202020204" pitchFamily="34" charset="0"/>
            </a:endParaRPr>
          </a:p>
        </p:txBody>
      </p:sp>
      <p:sp>
        <p:nvSpPr>
          <p:cNvPr id="9" name="Rectangle 8"/>
          <p:cNvSpPr/>
          <p:nvPr/>
        </p:nvSpPr>
        <p:spPr>
          <a:xfrm>
            <a:off x="6885867" y="218464"/>
            <a:ext cx="1729932" cy="1598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4" name="Picture 20" descr="Image result for vermont inbre logo"/>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933225" y="999489"/>
            <a:ext cx="1670944" cy="74978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drosophila art"/>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4889" t="28000" r="14710" b="39200"/>
          <a:stretch/>
        </p:blipFill>
        <p:spPr bwMode="auto">
          <a:xfrm>
            <a:off x="7162905" y="248079"/>
            <a:ext cx="1188382" cy="738237"/>
          </a:xfrm>
          <a:prstGeom prst="rect">
            <a:avLst/>
          </a:prstGeom>
          <a:noFill/>
          <a:extLst>
            <a:ext uri="{909E8E84-426E-40DD-AFC4-6F175D3DCCD1}">
              <a14:hiddenFill xmlns:a14="http://schemas.microsoft.com/office/drawing/2010/main">
                <a:solidFill>
                  <a:srgbClr val="FFFFFF"/>
                </a:solidFill>
              </a14:hiddenFill>
            </a:ext>
          </a:extLst>
        </p:spPr>
      </p:pic>
      <p:sp>
        <p:nvSpPr>
          <p:cNvPr id="51" name="Rounded Rectangle 50"/>
          <p:cNvSpPr/>
          <p:nvPr/>
        </p:nvSpPr>
        <p:spPr>
          <a:xfrm>
            <a:off x="8327606" y="2578866"/>
            <a:ext cx="968794" cy="144351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310942" y="2689289"/>
            <a:ext cx="985457" cy="1174601"/>
          </a:xfrm>
          <a:prstGeom prst="rect">
            <a:avLst/>
          </a:prstGeom>
        </p:spPr>
      </p:pic>
      <p:sp>
        <p:nvSpPr>
          <p:cNvPr id="52" name="Right Arrow 51"/>
          <p:cNvSpPr/>
          <p:nvPr/>
        </p:nvSpPr>
        <p:spPr>
          <a:xfrm rot="10800000">
            <a:off x="3229249" y="3429000"/>
            <a:ext cx="1209020" cy="2415064"/>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53600" y="1307330"/>
            <a:ext cx="2286000" cy="1446841"/>
          </a:xfrm>
          <a:prstGeom prst="rect">
            <a:avLst/>
          </a:prstGeom>
        </p:spPr>
      </p:pic>
      <p:sp>
        <p:nvSpPr>
          <p:cNvPr id="46" name="TextBox 45"/>
          <p:cNvSpPr txBox="1"/>
          <p:nvPr/>
        </p:nvSpPr>
        <p:spPr>
          <a:xfrm>
            <a:off x="10458735" y="2465241"/>
            <a:ext cx="1714451" cy="369332"/>
          </a:xfrm>
          <a:prstGeom prst="rect">
            <a:avLst/>
          </a:prstGeom>
          <a:noFill/>
        </p:spPr>
        <p:txBody>
          <a:bodyPr wrap="square" rtlCol="0">
            <a:spAutoFit/>
          </a:bodyPr>
          <a:lstStyle/>
          <a:p>
            <a:r>
              <a:rPr lang="en-US" dirty="0" smtClean="0">
                <a:solidFill>
                  <a:schemeClr val="bg1"/>
                </a:solidFill>
              </a:rPr>
              <a:t>Fairbanks, AK</a:t>
            </a:r>
            <a:endParaRPr lang="en-US" dirty="0">
              <a:solidFill>
                <a:schemeClr val="bg1"/>
              </a:solidFill>
            </a:endParaRPr>
          </a:p>
        </p:txBody>
      </p:sp>
    </p:spTree>
    <p:extLst>
      <p:ext uri="{BB962C8B-B14F-4D97-AF65-F5344CB8AC3E}">
        <p14:creationId xmlns:p14="http://schemas.microsoft.com/office/powerpoint/2010/main" val="7667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6"/>
                                        </p:tgtEl>
                                        <p:attrNameLst>
                                          <p:attrName>style.visibility</p:attrName>
                                        </p:attrNameLst>
                                      </p:cBhvr>
                                      <p:to>
                                        <p:strVal val="visible"/>
                                      </p:to>
                                    </p:set>
                                  </p:childTnLst>
                                </p:cTn>
                              </p:par>
                              <p:par>
                                <p:cTn id="17" presetID="1" presetClass="entr" presetSubtype="0" fill="hold" nodeType="withEffect">
                                  <p:stCondLst>
                                    <p:cond delay="100"/>
                                  </p:stCondLst>
                                  <p:childTnLst>
                                    <p:set>
                                      <p:cBhvr>
                                        <p:cTn id="18" dur="1" fill="hold">
                                          <p:stCondLst>
                                            <p:cond delay="0"/>
                                          </p:stCondLst>
                                        </p:cTn>
                                        <p:tgtEl>
                                          <p:spTgt spid="10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p:bldP spid="31" grpId="0" animBg="1"/>
      <p:bldP spid="32" grpId="0"/>
      <p:bldP spid="34" grpId="0" animBg="1"/>
      <p:bldP spid="35" grpId="0"/>
      <p:bldP spid="37" grpId="0"/>
      <p:bldP spid="2" grpId="0" animBg="1"/>
      <p:bldP spid="4" grpId="0" animBg="1"/>
      <p:bldP spid="5" grpId="0"/>
      <p:bldP spid="41" grpId="0" animBg="1"/>
      <p:bldP spid="44" grpId="0"/>
      <p:bldP spid="9" grpId="0" animBg="1"/>
      <p:bldP spid="51" grpId="0" animBg="1"/>
      <p:bldP spid="52" grpId="0" animBg="1"/>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10820400" cy="430887"/>
          </a:xfrm>
        </p:spPr>
        <p:txBody>
          <a:bodyPr/>
          <a:lstStyle/>
          <a:p>
            <a:r>
              <a:rPr lang="en-US" sz="2800" b="1" cap="all" dirty="0" smtClean="0">
                <a:solidFill>
                  <a:schemeClr val="bg1"/>
                </a:solidFill>
                <a:latin typeface="Arial Black"/>
                <a:ea typeface="Museo Slab 900" charset="0"/>
                <a:cs typeface="Arial Black"/>
              </a:rPr>
              <a:t>STUDY RECRUITMENT &amp; DEMOGRAPHICS</a:t>
            </a:r>
            <a:endParaRPr lang="en-US" sz="2800" b="1" cap="all" dirty="0">
              <a:solidFill>
                <a:schemeClr val="bg1"/>
              </a:solidFill>
              <a:latin typeface="Arial Black"/>
              <a:ea typeface="Museo Slab 900" charset="0"/>
              <a:cs typeface="Arial Black"/>
            </a:endParaRPr>
          </a:p>
        </p:txBody>
      </p:sp>
      <p:sp>
        <p:nvSpPr>
          <p:cNvPr id="17" name="Rectangle 16"/>
          <p:cNvSpPr/>
          <p:nvPr/>
        </p:nvSpPr>
        <p:spPr>
          <a:xfrm>
            <a:off x="762000" y="8382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graphicFrame>
        <p:nvGraphicFramePr>
          <p:cNvPr id="12" name="Table 11"/>
          <p:cNvGraphicFramePr>
            <a:graphicFrameLocks noGrp="1"/>
          </p:cNvGraphicFramePr>
          <p:nvPr>
            <p:extLst>
              <p:ext uri="{D42A27DB-BD31-4B8C-83A1-F6EECF244321}">
                <p14:modId xmlns:p14="http://schemas.microsoft.com/office/powerpoint/2010/main" val="2560064242"/>
              </p:ext>
            </p:extLst>
          </p:nvPr>
        </p:nvGraphicFramePr>
        <p:xfrm>
          <a:off x="3733800" y="1706209"/>
          <a:ext cx="7512384" cy="3194835"/>
        </p:xfrm>
        <a:graphic>
          <a:graphicData uri="http://schemas.openxmlformats.org/drawingml/2006/table">
            <a:tbl>
              <a:tblPr firstRow="1" firstCol="1" bandRow="1">
                <a:tableStyleId>{2D5ABB26-0587-4C30-8999-92F81FD0307C}</a:tableStyleId>
              </a:tblPr>
              <a:tblGrid>
                <a:gridCol w="2334016">
                  <a:extLst>
                    <a:ext uri="{9D8B030D-6E8A-4147-A177-3AD203B41FA5}">
                      <a16:colId xmlns:a16="http://schemas.microsoft.com/office/drawing/2014/main" val="4225823425"/>
                    </a:ext>
                  </a:extLst>
                </a:gridCol>
                <a:gridCol w="1740115">
                  <a:extLst>
                    <a:ext uri="{9D8B030D-6E8A-4147-A177-3AD203B41FA5}">
                      <a16:colId xmlns:a16="http://schemas.microsoft.com/office/drawing/2014/main" val="2531473179"/>
                    </a:ext>
                  </a:extLst>
                </a:gridCol>
                <a:gridCol w="2030134">
                  <a:extLst>
                    <a:ext uri="{9D8B030D-6E8A-4147-A177-3AD203B41FA5}">
                      <a16:colId xmlns:a16="http://schemas.microsoft.com/office/drawing/2014/main" val="2955013116"/>
                    </a:ext>
                  </a:extLst>
                </a:gridCol>
                <a:gridCol w="1408119">
                  <a:extLst>
                    <a:ext uri="{9D8B030D-6E8A-4147-A177-3AD203B41FA5}">
                      <a16:colId xmlns:a16="http://schemas.microsoft.com/office/drawing/2014/main" val="3001039672"/>
                    </a:ext>
                  </a:extLst>
                </a:gridCol>
              </a:tblGrid>
              <a:tr h="558315">
                <a:tc>
                  <a:txBody>
                    <a:bodyPr/>
                    <a:lstStyle/>
                    <a:p>
                      <a:pPr marL="0" marR="0" algn="ctr">
                        <a:spcBef>
                          <a:spcPts val="0"/>
                        </a:spcBef>
                        <a:spcAft>
                          <a:spcPts val="0"/>
                        </a:spcAft>
                      </a:pPr>
                      <a:r>
                        <a:rPr lang="en-US" sz="2400" dirty="0">
                          <a:solidFill>
                            <a:schemeClr val="bg1"/>
                          </a:solidFill>
                          <a:effectLst/>
                          <a:latin typeface="Arial" panose="020B0604020202020204" pitchFamily="34" charset="0"/>
                          <a:cs typeface="Arial" panose="020B0604020202020204" pitchFamily="34" charset="0"/>
                        </a:rPr>
                        <a:t>Variable</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a:solidFill>
                            <a:schemeClr val="bg1"/>
                          </a:solidFill>
                          <a:effectLst/>
                          <a:latin typeface="Arial" panose="020B0604020202020204" pitchFamily="34" charset="0"/>
                          <a:cs typeface="Arial" panose="020B0604020202020204" pitchFamily="34" charset="0"/>
                        </a:rPr>
                        <a:t>Pregnant</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a:solidFill>
                            <a:schemeClr val="bg1"/>
                          </a:solidFill>
                          <a:effectLst/>
                          <a:latin typeface="Arial" panose="020B0604020202020204" pitchFamily="34" charset="0"/>
                          <a:cs typeface="Arial" panose="020B0604020202020204" pitchFamily="34" charset="0"/>
                        </a:rPr>
                        <a:t>Breastfeeding</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a:solidFill>
                            <a:schemeClr val="bg1"/>
                          </a:solidFill>
                          <a:effectLst/>
                          <a:latin typeface="Arial" panose="020B0604020202020204" pitchFamily="34" charset="0"/>
                          <a:cs typeface="Arial" panose="020B0604020202020204" pitchFamily="34" charset="0"/>
                        </a:rPr>
                        <a:t>p-value</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9638607"/>
                  </a:ext>
                </a:extLst>
              </a:tr>
              <a:tr h="457200">
                <a:tc>
                  <a:txBody>
                    <a:bodyPr/>
                    <a:lstStyle/>
                    <a:p>
                      <a:pPr marL="0" marR="0" algn="ctr">
                        <a:spcBef>
                          <a:spcPts val="0"/>
                        </a:spcBef>
                        <a:spcAft>
                          <a:spcPts val="0"/>
                        </a:spcAft>
                      </a:pPr>
                      <a:r>
                        <a:rPr lang="en-US" sz="24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n</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20</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20</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873545"/>
                  </a:ext>
                </a:extLst>
              </a:tr>
              <a:tr h="533400">
                <a:tc>
                  <a:txBody>
                    <a:bodyPr/>
                    <a:lstStyle/>
                    <a:p>
                      <a:pPr marL="0" marR="0" algn="ctr">
                        <a:spcBef>
                          <a:spcPts val="0"/>
                        </a:spcBef>
                        <a:spcAft>
                          <a:spcPts val="0"/>
                        </a:spcAft>
                      </a:pPr>
                      <a:r>
                        <a:rPr lang="en-US" sz="2400" dirty="0">
                          <a:solidFill>
                            <a:schemeClr val="bg1"/>
                          </a:solidFill>
                          <a:effectLst/>
                          <a:latin typeface="Arial" panose="020B0604020202020204" pitchFamily="34" charset="0"/>
                          <a:cs typeface="Arial" panose="020B0604020202020204" pitchFamily="34" charset="0"/>
                        </a:rPr>
                        <a:t>Age</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a:solidFill>
                            <a:schemeClr val="bg1"/>
                          </a:solidFill>
                          <a:effectLst/>
                          <a:latin typeface="Arial" panose="020B0604020202020204" pitchFamily="34" charset="0"/>
                          <a:cs typeface="Arial" panose="020B0604020202020204" pitchFamily="34" charset="0"/>
                        </a:rPr>
                        <a:t>31.4 (4.9)</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smtClean="0">
                          <a:solidFill>
                            <a:schemeClr val="bg1"/>
                          </a:solidFill>
                          <a:effectLst/>
                          <a:latin typeface="Arial" panose="020B0604020202020204" pitchFamily="34" charset="0"/>
                          <a:cs typeface="Arial" panose="020B0604020202020204" pitchFamily="34" charset="0"/>
                        </a:rPr>
                        <a:t>30.5 (4.5)</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smtClean="0">
                          <a:solidFill>
                            <a:schemeClr val="bg1"/>
                          </a:solidFill>
                          <a:effectLst/>
                          <a:latin typeface="Arial" panose="020B0604020202020204" pitchFamily="34" charset="0"/>
                          <a:cs typeface="Arial" panose="020B0604020202020204" pitchFamily="34" charset="0"/>
                        </a:rPr>
                        <a:t>0.54</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7675570"/>
                  </a:ext>
                </a:extLst>
              </a:tr>
              <a:tr h="914400">
                <a:tc>
                  <a:txBody>
                    <a:bodyPr/>
                    <a:lstStyle/>
                    <a:p>
                      <a:pPr marL="0" marR="0" algn="ctr">
                        <a:spcBef>
                          <a:spcPts val="0"/>
                        </a:spcBef>
                        <a:spcAft>
                          <a:spcPts val="0"/>
                        </a:spcAft>
                      </a:pPr>
                      <a:r>
                        <a:rPr lang="en-US" sz="2400" dirty="0" smtClean="0">
                          <a:solidFill>
                            <a:schemeClr val="bg1"/>
                          </a:solidFill>
                          <a:effectLst/>
                          <a:latin typeface="Arial" panose="020B0604020202020204" pitchFamily="34" charset="0"/>
                          <a:cs typeface="Arial" panose="020B0604020202020204" pitchFamily="34" charset="0"/>
                        </a:rPr>
                        <a:t>Pre-pregnant</a:t>
                      </a:r>
                    </a:p>
                    <a:p>
                      <a:pPr marL="0" marR="0" algn="ctr">
                        <a:spcBef>
                          <a:spcPts val="0"/>
                        </a:spcBef>
                        <a:spcAft>
                          <a:spcPts val="0"/>
                        </a:spcAft>
                      </a:pPr>
                      <a:r>
                        <a:rPr lang="en-US" sz="2400" dirty="0" smtClean="0">
                          <a:solidFill>
                            <a:schemeClr val="bg1"/>
                          </a:solidFill>
                          <a:effectLst/>
                          <a:latin typeface="Arial" panose="020B0604020202020204" pitchFamily="34" charset="0"/>
                          <a:cs typeface="Arial" panose="020B0604020202020204" pitchFamily="34" charset="0"/>
                        </a:rPr>
                        <a:t> BMI </a:t>
                      </a:r>
                      <a:r>
                        <a:rPr lang="en-US" sz="2400" dirty="0">
                          <a:solidFill>
                            <a:schemeClr val="bg1"/>
                          </a:solidFill>
                          <a:effectLst/>
                          <a:latin typeface="Arial" panose="020B0604020202020204" pitchFamily="34" charset="0"/>
                          <a:cs typeface="Arial" panose="020B0604020202020204" pitchFamily="34" charset="0"/>
                        </a:rPr>
                        <a:t>(kg/m</a:t>
                      </a:r>
                      <a:r>
                        <a:rPr lang="en-US" sz="2400" baseline="30000" dirty="0">
                          <a:solidFill>
                            <a:schemeClr val="bg1"/>
                          </a:solidFill>
                          <a:effectLst/>
                          <a:latin typeface="Arial" panose="020B0604020202020204" pitchFamily="34" charset="0"/>
                          <a:cs typeface="Arial" panose="020B0604020202020204" pitchFamily="34" charset="0"/>
                        </a:rPr>
                        <a:t>2</a:t>
                      </a:r>
                      <a:r>
                        <a:rPr lang="en-US" sz="2400" dirty="0">
                          <a:solidFill>
                            <a:schemeClr val="bg1"/>
                          </a:solidFill>
                          <a:effectLst/>
                          <a:latin typeface="Arial" panose="020B0604020202020204" pitchFamily="34" charset="0"/>
                          <a:cs typeface="Arial" panose="020B0604020202020204" pitchFamily="34" charset="0"/>
                        </a:rPr>
                        <a:t>)</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a:solidFill>
                            <a:schemeClr val="bg1"/>
                          </a:solidFill>
                          <a:effectLst/>
                          <a:latin typeface="Arial" panose="020B0604020202020204" pitchFamily="34" charset="0"/>
                          <a:cs typeface="Arial" panose="020B0604020202020204" pitchFamily="34" charset="0"/>
                        </a:rPr>
                        <a:t>26.8 (7.5)</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smtClean="0">
                          <a:solidFill>
                            <a:schemeClr val="bg1"/>
                          </a:solidFill>
                          <a:effectLst/>
                          <a:latin typeface="Arial" panose="020B0604020202020204" pitchFamily="34" charset="0"/>
                          <a:cs typeface="Arial" panose="020B0604020202020204" pitchFamily="34" charset="0"/>
                        </a:rPr>
                        <a:t>24.2 (5.5) </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smtClean="0">
                          <a:solidFill>
                            <a:schemeClr val="bg1"/>
                          </a:solidFill>
                          <a:effectLst/>
                          <a:latin typeface="Arial" panose="020B0604020202020204" pitchFamily="34" charset="0"/>
                          <a:cs typeface="Arial" panose="020B0604020202020204" pitchFamily="34" charset="0"/>
                        </a:rPr>
                        <a:t>0.22</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0356514"/>
                  </a:ext>
                </a:extLst>
              </a:tr>
              <a:tr h="676908">
                <a:tc>
                  <a:txBody>
                    <a:bodyPr/>
                    <a:lstStyle/>
                    <a:p>
                      <a:pPr marL="0" marR="0" algn="ctr">
                        <a:spcBef>
                          <a:spcPts val="0"/>
                        </a:spcBef>
                        <a:spcAft>
                          <a:spcPts val="0"/>
                        </a:spcAft>
                      </a:pPr>
                      <a:r>
                        <a:rPr lang="en-US" sz="2400" dirty="0" smtClean="0">
                          <a:solidFill>
                            <a:schemeClr val="bg1"/>
                          </a:solidFill>
                          <a:effectLst/>
                          <a:latin typeface="Arial" panose="020B0604020202020204" pitchFamily="34" charset="0"/>
                          <a:cs typeface="Arial" panose="020B0604020202020204" pitchFamily="34" charset="0"/>
                        </a:rPr>
                        <a:t>Interview Length (min</a:t>
                      </a:r>
                      <a:r>
                        <a:rPr lang="en-US" sz="2400" dirty="0">
                          <a:solidFill>
                            <a:schemeClr val="bg1"/>
                          </a:solidFill>
                          <a:effectLst/>
                          <a:latin typeface="Arial" panose="020B0604020202020204" pitchFamily="34" charset="0"/>
                          <a:cs typeface="Arial" panose="020B0604020202020204" pitchFamily="34" charset="0"/>
                        </a:rPr>
                        <a:t>)</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a:solidFill>
                            <a:schemeClr val="bg1"/>
                          </a:solidFill>
                          <a:effectLst/>
                          <a:latin typeface="Arial" panose="020B0604020202020204" pitchFamily="34" charset="0"/>
                          <a:cs typeface="Arial" panose="020B0604020202020204" pitchFamily="34" charset="0"/>
                        </a:rPr>
                        <a:t>46.0 (10.6)</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a:solidFill>
                            <a:schemeClr val="bg1"/>
                          </a:solidFill>
                          <a:effectLst/>
                          <a:latin typeface="Arial" panose="020B0604020202020204" pitchFamily="34" charset="0"/>
                          <a:cs typeface="Arial" panose="020B0604020202020204" pitchFamily="34" charset="0"/>
                        </a:rPr>
                        <a:t>47.2 (14.3)</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2400" dirty="0" smtClean="0">
                          <a:solidFill>
                            <a:schemeClr val="bg1"/>
                          </a:solidFill>
                          <a:effectLst/>
                          <a:latin typeface="Arial" panose="020B0604020202020204" pitchFamily="34" charset="0"/>
                          <a:cs typeface="Arial" panose="020B0604020202020204" pitchFamily="34" charset="0"/>
                        </a:rPr>
                        <a:t>0.77</a:t>
                      </a:r>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078914253"/>
                  </a:ext>
                </a:extLst>
              </a:tr>
            </a:tbl>
          </a:graphicData>
        </a:graphic>
      </p:graphicFrame>
      <p:sp>
        <p:nvSpPr>
          <p:cNvPr id="5" name="TextBox 4"/>
          <p:cNvSpPr txBox="1"/>
          <p:nvPr/>
        </p:nvSpPr>
        <p:spPr>
          <a:xfrm>
            <a:off x="814472" y="2026483"/>
            <a:ext cx="3111500" cy="2677656"/>
          </a:xfrm>
          <a:prstGeom prst="rect">
            <a:avLst/>
          </a:prstGeom>
          <a:noFill/>
        </p:spPr>
        <p:txBody>
          <a:bodyPr wrap="square" rtlCol="0">
            <a:spAutoFit/>
          </a:bodyPr>
          <a:lstStyle/>
          <a:p>
            <a:r>
              <a:rPr lang="en-US" sz="2400" u="sng" dirty="0" smtClean="0">
                <a:solidFill>
                  <a:schemeClr val="bg1"/>
                </a:solidFill>
                <a:latin typeface="Arial" panose="020B0604020202020204" pitchFamily="34" charset="0"/>
                <a:cs typeface="Arial" panose="020B0604020202020204" pitchFamily="34" charset="0"/>
              </a:rPr>
              <a:t>Outcomes</a:t>
            </a:r>
          </a:p>
          <a:p>
            <a:pPr marL="342900" indent="-34290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103 Encounters</a:t>
            </a:r>
          </a:p>
          <a:p>
            <a:pPr marL="285750" indent="-28575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76 Phone Screens</a:t>
            </a:r>
          </a:p>
          <a:p>
            <a:pPr marL="285750" indent="-28575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47 Consented </a:t>
            </a:r>
          </a:p>
          <a:p>
            <a:pPr marL="285750" indent="-28575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40 Interviewed</a:t>
            </a:r>
          </a:p>
          <a:p>
            <a:pPr marL="285750" indent="-28575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39 1+ sample</a:t>
            </a:r>
          </a:p>
          <a:p>
            <a:pPr marL="285750" indent="-28575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23 ALL samples</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5845914"/>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10820400" cy="430887"/>
          </a:xfrm>
        </p:spPr>
        <p:txBody>
          <a:bodyPr/>
          <a:lstStyle/>
          <a:p>
            <a:r>
              <a:rPr lang="en-US" sz="2800" b="1" cap="all" dirty="0" smtClean="0">
                <a:solidFill>
                  <a:schemeClr val="bg1"/>
                </a:solidFill>
                <a:latin typeface="Arial Black"/>
                <a:ea typeface="Museo Slab 900" charset="0"/>
                <a:cs typeface="Arial Black"/>
              </a:rPr>
              <a:t>Participation IN RESEARCH</a:t>
            </a:r>
            <a:endParaRPr lang="en-US" sz="2800" b="1" cap="all" dirty="0">
              <a:solidFill>
                <a:schemeClr val="bg1"/>
              </a:solidFill>
              <a:latin typeface="Arial Black"/>
              <a:ea typeface="Museo Slab 900" charset="0"/>
              <a:cs typeface="Arial Black"/>
            </a:endParaRPr>
          </a:p>
        </p:txBody>
      </p:sp>
      <p:sp>
        <p:nvSpPr>
          <p:cNvPr id="17" name="Rectangle 16"/>
          <p:cNvSpPr/>
          <p:nvPr/>
        </p:nvSpPr>
        <p:spPr>
          <a:xfrm>
            <a:off x="762000" y="71628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3" name="Rectangle 2"/>
          <p:cNvSpPr/>
          <p:nvPr/>
        </p:nvSpPr>
        <p:spPr>
          <a:xfrm>
            <a:off x="762000" y="3025856"/>
            <a:ext cx="3319272" cy="892552"/>
          </a:xfrm>
          <a:prstGeom prst="rect">
            <a:avLst/>
          </a:prstGeom>
        </p:spPr>
        <p:txBody>
          <a:bodyPr wrap="square">
            <a:spAutoFit/>
          </a:bodyPr>
          <a:lstStyle/>
          <a:p>
            <a:r>
              <a:rPr lang="en-US" sz="3200" u="sng" dirty="0" smtClean="0">
                <a:solidFill>
                  <a:schemeClr val="bg1"/>
                </a:solidFill>
                <a:latin typeface="Arial" panose="020B0604020202020204" pitchFamily="34" charset="0"/>
                <a:ea typeface="Arial" charset="0"/>
                <a:cs typeface="Arial" panose="020B0604020202020204" pitchFamily="34" charset="0"/>
              </a:rPr>
              <a:t>Barriers</a:t>
            </a:r>
            <a:r>
              <a:rPr lang="en-US" sz="3200" dirty="0" smtClean="0">
                <a:solidFill>
                  <a:schemeClr val="bg1"/>
                </a:solidFill>
                <a:latin typeface="Arial" panose="020B0604020202020204" pitchFamily="34" charset="0"/>
                <a:ea typeface="Arial" charset="0"/>
                <a:cs typeface="Arial" panose="020B0604020202020204" pitchFamily="34" charset="0"/>
              </a:rPr>
              <a:t>:</a:t>
            </a:r>
            <a:endParaRPr lang="en-US" sz="3200" dirty="0">
              <a:solidFill>
                <a:schemeClr val="bg1"/>
              </a:solidFill>
              <a:latin typeface="Arial" panose="020B0604020202020204" pitchFamily="34" charset="0"/>
              <a:ea typeface="Arial"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Arial" charset="0"/>
                <a:cs typeface="Arial" panose="020B0604020202020204" pitchFamily="34" charset="0"/>
              </a:rPr>
              <a:t>C</a:t>
            </a:r>
            <a:r>
              <a:rPr lang="en-US" sz="2000" dirty="0" smtClean="0">
                <a:solidFill>
                  <a:schemeClr val="bg1"/>
                </a:solidFill>
                <a:latin typeface="Arial" panose="020B0604020202020204" pitchFamily="34" charset="0"/>
                <a:ea typeface="Arial" charset="0"/>
                <a:cs typeface="Arial" panose="020B0604020202020204" pitchFamily="34" charset="0"/>
              </a:rPr>
              <a:t>onvenience </a:t>
            </a:r>
          </a:p>
        </p:txBody>
      </p:sp>
      <p:sp>
        <p:nvSpPr>
          <p:cNvPr id="4" name="TextBox 3"/>
          <p:cNvSpPr txBox="1"/>
          <p:nvPr/>
        </p:nvSpPr>
        <p:spPr>
          <a:xfrm>
            <a:off x="762000" y="636675"/>
            <a:ext cx="3345275" cy="1477328"/>
          </a:xfrm>
          <a:prstGeom prst="rect">
            <a:avLst/>
          </a:prstGeom>
          <a:noFill/>
        </p:spPr>
        <p:txBody>
          <a:bodyPr wrap="square" rtlCol="0">
            <a:spAutoFit/>
          </a:bodyPr>
          <a:lstStyle/>
          <a:p>
            <a:pPr marL="1200150" lvl="1" indent="-742950">
              <a:buFont typeface="Arial" panose="020B0604020202020204" pitchFamily="34" charset="0"/>
              <a:buChar char="•"/>
            </a:pPr>
            <a:endParaRPr lang="en-US" sz="2000" dirty="0">
              <a:solidFill>
                <a:schemeClr val="bg1"/>
              </a:solidFill>
              <a:latin typeface="Arial" panose="020B0604020202020204" pitchFamily="34" charset="0"/>
              <a:ea typeface="Arial" charset="0"/>
              <a:cs typeface="Arial" panose="020B0604020202020204" pitchFamily="34" charset="0"/>
            </a:endParaRPr>
          </a:p>
          <a:p>
            <a:r>
              <a:rPr lang="en-US" sz="3200" u="sng" dirty="0" smtClean="0">
                <a:solidFill>
                  <a:schemeClr val="bg1"/>
                </a:solidFill>
                <a:latin typeface="Arial" panose="020B0604020202020204" pitchFamily="34" charset="0"/>
                <a:ea typeface="Arial" charset="0"/>
                <a:cs typeface="Arial" panose="020B0604020202020204" pitchFamily="34" charset="0"/>
              </a:rPr>
              <a:t>Motivations</a:t>
            </a:r>
            <a:r>
              <a:rPr lang="en-US" sz="3200" dirty="0" smtClean="0">
                <a:solidFill>
                  <a:schemeClr val="bg1"/>
                </a:solidFill>
                <a:latin typeface="Arial" panose="020B0604020202020204" pitchFamily="34" charset="0"/>
                <a:ea typeface="Arial" charset="0"/>
                <a:cs typeface="Arial" panose="020B0604020202020204" pitchFamily="34" charset="0"/>
              </a:rPr>
              <a:t>:</a:t>
            </a:r>
            <a:endParaRPr lang="en-US" sz="3200" dirty="0">
              <a:solidFill>
                <a:schemeClr val="bg1"/>
              </a:solidFill>
              <a:latin typeface="Arial" panose="020B0604020202020204" pitchFamily="34" charset="0"/>
              <a:ea typeface="Arial"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Arial" charset="0"/>
                <a:cs typeface="Arial" panose="020B0604020202020204" pitchFamily="34" charset="0"/>
              </a:rPr>
              <a:t>I</a:t>
            </a:r>
            <a:r>
              <a:rPr lang="en-US" sz="2000" dirty="0" smtClean="0">
                <a:solidFill>
                  <a:schemeClr val="bg1"/>
                </a:solidFill>
                <a:latin typeface="Arial" panose="020B0604020202020204" pitchFamily="34" charset="0"/>
                <a:ea typeface="Arial" charset="0"/>
                <a:cs typeface="Arial" panose="020B0604020202020204" pitchFamily="34" charset="0"/>
              </a:rPr>
              <a:t>nterest </a:t>
            </a:r>
            <a:r>
              <a:rPr lang="en-US" sz="2000" dirty="0">
                <a:solidFill>
                  <a:schemeClr val="bg1"/>
                </a:solidFill>
                <a:latin typeface="Arial" panose="020B0604020202020204" pitchFamily="34" charset="0"/>
                <a:ea typeface="Arial" charset="0"/>
                <a:cs typeface="Arial" panose="020B0604020202020204" pitchFamily="34" charset="0"/>
              </a:rPr>
              <a:t>in </a:t>
            </a:r>
            <a:r>
              <a:rPr lang="en-US" sz="2000" dirty="0" smtClean="0">
                <a:solidFill>
                  <a:schemeClr val="bg1"/>
                </a:solidFill>
                <a:latin typeface="Arial" panose="020B0604020202020204" pitchFamily="34" charset="0"/>
                <a:ea typeface="Arial" charset="0"/>
                <a:cs typeface="Arial" panose="020B0604020202020204" pitchFamily="34" charset="0"/>
              </a:rPr>
              <a:t>breastfeeding</a:t>
            </a:r>
          </a:p>
          <a:p>
            <a:endParaRPr lang="en-US" dirty="0"/>
          </a:p>
        </p:txBody>
      </p:sp>
      <p:sp>
        <p:nvSpPr>
          <p:cNvPr id="5" name="TextBox 4"/>
          <p:cNvSpPr txBox="1"/>
          <p:nvPr/>
        </p:nvSpPr>
        <p:spPr>
          <a:xfrm>
            <a:off x="4751831" y="907684"/>
            <a:ext cx="6769610" cy="1631216"/>
          </a:xfrm>
          <a:prstGeom prst="rect">
            <a:avLst/>
          </a:prstGeom>
          <a:noFill/>
        </p:spPr>
        <p:txBody>
          <a:bodyPr wrap="square" rtlCol="0">
            <a:spAutoFit/>
          </a:bodyPr>
          <a:lstStyle/>
          <a:p>
            <a:pPr algn="just"/>
            <a:r>
              <a:rPr lang="en-US" sz="2000" b="1" i="1" dirty="0" smtClean="0">
                <a:solidFill>
                  <a:schemeClr val="bg1"/>
                </a:solidFill>
                <a:latin typeface="Arial" panose="020B0604020202020204" pitchFamily="34" charset="0"/>
                <a:cs typeface="Arial" panose="020B0604020202020204" pitchFamily="34" charset="0"/>
              </a:rPr>
              <a:t>“Honestly . . I </a:t>
            </a:r>
            <a:r>
              <a:rPr lang="en-US" sz="2000" b="1" i="1" dirty="0">
                <a:solidFill>
                  <a:schemeClr val="bg1"/>
                </a:solidFill>
                <a:latin typeface="Arial" panose="020B0604020202020204" pitchFamily="34" charset="0"/>
                <a:cs typeface="Arial" panose="020B0604020202020204" pitchFamily="34" charset="0"/>
              </a:rPr>
              <a:t>would say </a:t>
            </a:r>
            <a:r>
              <a:rPr lang="en-US" sz="2000" b="1" i="1" u="sng" dirty="0">
                <a:solidFill>
                  <a:schemeClr val="bg1"/>
                </a:solidFill>
                <a:latin typeface="Arial" panose="020B0604020202020204" pitchFamily="34" charset="0"/>
                <a:cs typeface="Arial" panose="020B0604020202020204" pitchFamily="34" charset="0"/>
              </a:rPr>
              <a:t>just the fact that it was about breastfeeding mothers.</a:t>
            </a:r>
            <a:r>
              <a:rPr lang="en-US" sz="2000" b="1" i="1" dirty="0">
                <a:solidFill>
                  <a:schemeClr val="bg1"/>
                </a:solidFill>
                <a:latin typeface="Arial" panose="020B0604020202020204" pitchFamily="34" charset="0"/>
                <a:cs typeface="Arial" panose="020B0604020202020204" pitchFamily="34" charset="0"/>
              </a:rPr>
              <a:t> </a:t>
            </a:r>
            <a:r>
              <a:rPr lang="en-US" sz="2000" b="1" i="1" dirty="0" smtClean="0">
                <a:solidFill>
                  <a:schemeClr val="bg1"/>
                </a:solidFill>
                <a:latin typeface="Arial" panose="020B0604020202020204" pitchFamily="34" charset="0"/>
                <a:cs typeface="Arial" panose="020B0604020202020204" pitchFamily="34" charset="0"/>
              </a:rPr>
              <a:t>I </a:t>
            </a:r>
            <a:r>
              <a:rPr lang="en-US" sz="2000" b="1" i="1" dirty="0">
                <a:solidFill>
                  <a:schemeClr val="bg1"/>
                </a:solidFill>
                <a:latin typeface="Arial" panose="020B0604020202020204" pitchFamily="34" charset="0"/>
                <a:cs typeface="Arial" panose="020B0604020202020204" pitchFamily="34" charset="0"/>
              </a:rPr>
              <a:t>struggled with </a:t>
            </a:r>
            <a:r>
              <a:rPr lang="en-US" sz="2000" b="1" i="1" dirty="0" smtClean="0">
                <a:solidFill>
                  <a:schemeClr val="bg1"/>
                </a:solidFill>
                <a:latin typeface="Arial" panose="020B0604020202020204" pitchFamily="34" charset="0"/>
                <a:cs typeface="Arial" panose="020B0604020202020204" pitchFamily="34" charset="0"/>
              </a:rPr>
              <a:t>breastfeeding … </a:t>
            </a:r>
            <a:r>
              <a:rPr lang="en-US" sz="2000" b="1" i="1" dirty="0">
                <a:solidFill>
                  <a:schemeClr val="bg1"/>
                </a:solidFill>
                <a:latin typeface="Arial" panose="020B0604020202020204" pitchFamily="34" charset="0"/>
                <a:cs typeface="Arial" panose="020B0604020202020204" pitchFamily="34" charset="0"/>
              </a:rPr>
              <a:t>I know how valuable it </a:t>
            </a:r>
            <a:r>
              <a:rPr lang="en-US" sz="2000" b="1" i="1" dirty="0" smtClean="0">
                <a:solidFill>
                  <a:schemeClr val="bg1"/>
                </a:solidFill>
                <a:latin typeface="Arial" panose="020B0604020202020204" pitchFamily="34" charset="0"/>
                <a:cs typeface="Arial" panose="020B0604020202020204" pitchFamily="34" charset="0"/>
              </a:rPr>
              <a:t>is …. </a:t>
            </a:r>
            <a:r>
              <a:rPr lang="en-US" sz="2000" b="1" i="1" dirty="0">
                <a:solidFill>
                  <a:schemeClr val="bg1"/>
                </a:solidFill>
                <a:latin typeface="Arial" panose="020B0604020202020204" pitchFamily="34" charset="0"/>
                <a:cs typeface="Arial" panose="020B0604020202020204" pitchFamily="34" charset="0"/>
              </a:rPr>
              <a:t>I'm interested in breastfeeding and I want there to be research about </a:t>
            </a:r>
            <a:r>
              <a:rPr lang="en-US" sz="2000" b="1" i="1" dirty="0" smtClean="0">
                <a:solidFill>
                  <a:schemeClr val="bg1"/>
                </a:solidFill>
                <a:latin typeface="Arial" panose="020B0604020202020204" pitchFamily="34" charset="0"/>
                <a:cs typeface="Arial" panose="020B0604020202020204" pitchFamily="34" charset="0"/>
              </a:rPr>
              <a:t>it</a:t>
            </a:r>
            <a:r>
              <a:rPr lang="en-US" sz="2000" b="1" i="1" dirty="0">
                <a:solidFill>
                  <a:schemeClr val="bg1"/>
                </a:solidFill>
                <a:latin typeface="Arial" panose="020B0604020202020204" pitchFamily="34" charset="0"/>
                <a:cs typeface="Arial" panose="020B0604020202020204" pitchFamily="34" charset="0"/>
              </a:rPr>
              <a:t> </a:t>
            </a:r>
            <a:r>
              <a:rPr lang="en-US" sz="2000" b="1" i="1" dirty="0" smtClean="0">
                <a:solidFill>
                  <a:schemeClr val="bg1"/>
                </a:solidFill>
                <a:latin typeface="Arial" panose="020B0604020202020204" pitchFamily="34" charset="0"/>
                <a:cs typeface="Arial" panose="020B0604020202020204" pitchFamily="34" charset="0"/>
              </a:rPr>
              <a:t>(BIS014)”.</a:t>
            </a:r>
            <a:endParaRPr lang="en-US" sz="2000" dirty="0">
              <a:solidFill>
                <a:schemeClr val="bg1"/>
              </a:solidFill>
              <a:latin typeface="Arial" panose="020B0604020202020204" pitchFamily="34" charset="0"/>
              <a:cs typeface="Arial" panose="020B0604020202020204" pitchFamily="34" charset="0"/>
            </a:endParaRPr>
          </a:p>
        </p:txBody>
      </p:sp>
      <p:sp>
        <p:nvSpPr>
          <p:cNvPr id="9" name="Rectangle 8"/>
          <p:cNvSpPr/>
          <p:nvPr/>
        </p:nvSpPr>
        <p:spPr>
          <a:xfrm>
            <a:off x="4632960" y="2998730"/>
            <a:ext cx="6720840" cy="1015663"/>
          </a:xfrm>
          <a:prstGeom prst="rect">
            <a:avLst/>
          </a:prstGeom>
        </p:spPr>
        <p:txBody>
          <a:bodyPr wrap="square">
            <a:spAutoFit/>
          </a:bodyPr>
          <a:lstStyle/>
          <a:p>
            <a:pPr algn="just"/>
            <a:r>
              <a:rPr lang="en-US" sz="2000" b="1" i="1" dirty="0" smtClean="0">
                <a:solidFill>
                  <a:schemeClr val="bg1"/>
                </a:solidFill>
                <a:latin typeface="Arial" panose="020B0604020202020204" pitchFamily="34" charset="0"/>
                <a:cs typeface="Arial" panose="020B0604020202020204" pitchFamily="34" charset="0"/>
              </a:rPr>
              <a:t>“</a:t>
            </a:r>
            <a:r>
              <a:rPr lang="en-US" sz="2000" b="1" i="1" u="sng" dirty="0" smtClean="0">
                <a:solidFill>
                  <a:schemeClr val="bg1"/>
                </a:solidFill>
                <a:latin typeface="Arial" panose="020B0604020202020204" pitchFamily="34" charset="0"/>
                <a:cs typeface="Arial" panose="020B0604020202020204" pitchFamily="34" charset="0"/>
              </a:rPr>
              <a:t>Time </a:t>
            </a:r>
            <a:r>
              <a:rPr lang="en-US" sz="2000" b="1" i="1" u="sng" dirty="0">
                <a:solidFill>
                  <a:schemeClr val="bg1"/>
                </a:solidFill>
                <a:latin typeface="Arial" panose="020B0604020202020204" pitchFamily="34" charset="0"/>
                <a:cs typeface="Arial" panose="020B0604020202020204" pitchFamily="34" charset="0"/>
              </a:rPr>
              <a:t>is definitely the biggest barrier </a:t>
            </a:r>
            <a:r>
              <a:rPr lang="en-US" sz="2000" b="1" i="1" dirty="0">
                <a:solidFill>
                  <a:schemeClr val="bg1"/>
                </a:solidFill>
                <a:latin typeface="Arial" panose="020B0604020202020204" pitchFamily="34" charset="0"/>
                <a:cs typeface="Arial" panose="020B0604020202020204" pitchFamily="34" charset="0"/>
              </a:rPr>
              <a:t>just because I had this super-long to-do list of all these things I wanted to get done before I had the </a:t>
            </a:r>
            <a:r>
              <a:rPr lang="en-US" sz="2000" b="1" i="1" dirty="0" smtClean="0">
                <a:solidFill>
                  <a:schemeClr val="bg1"/>
                </a:solidFill>
                <a:latin typeface="Arial" panose="020B0604020202020204" pitchFamily="34" charset="0"/>
                <a:cs typeface="Arial" panose="020B0604020202020204" pitchFamily="34" charset="0"/>
              </a:rPr>
              <a:t>baby</a:t>
            </a:r>
            <a:r>
              <a:rPr lang="en-US" sz="2000" b="1" i="1" dirty="0">
                <a:solidFill>
                  <a:schemeClr val="bg1"/>
                </a:solidFill>
                <a:latin typeface="Arial" panose="020B0604020202020204" pitchFamily="34" charset="0"/>
                <a:cs typeface="Arial" panose="020B0604020202020204" pitchFamily="34" charset="0"/>
              </a:rPr>
              <a:t> </a:t>
            </a:r>
            <a:r>
              <a:rPr lang="en-US" sz="2000" b="1" i="1" dirty="0" smtClean="0">
                <a:solidFill>
                  <a:schemeClr val="bg1"/>
                </a:solidFill>
                <a:latin typeface="Arial" panose="020B0604020202020204" pitchFamily="34" charset="0"/>
                <a:cs typeface="Arial" panose="020B0604020202020204" pitchFamily="34" charset="0"/>
              </a:rPr>
              <a:t>(BIS001)”.</a:t>
            </a:r>
          </a:p>
        </p:txBody>
      </p:sp>
      <p:sp>
        <p:nvSpPr>
          <p:cNvPr id="11" name="Rectangle 10"/>
          <p:cNvSpPr/>
          <p:nvPr/>
        </p:nvSpPr>
        <p:spPr>
          <a:xfrm>
            <a:off x="670560" y="4805645"/>
            <a:ext cx="4105655" cy="1200329"/>
          </a:xfrm>
          <a:prstGeom prst="rect">
            <a:avLst/>
          </a:prstGeom>
        </p:spPr>
        <p:txBody>
          <a:bodyPr wrap="square">
            <a:spAutoFit/>
          </a:bodyPr>
          <a:lstStyle/>
          <a:p>
            <a:r>
              <a:rPr lang="en-US" sz="3200" u="sng" dirty="0" smtClean="0">
                <a:solidFill>
                  <a:schemeClr val="bg1"/>
                </a:solidFill>
                <a:latin typeface="Arial" panose="020B0604020202020204" pitchFamily="34" charset="0"/>
                <a:ea typeface="Arial" charset="0"/>
                <a:cs typeface="Arial" panose="020B0604020202020204" pitchFamily="34" charset="0"/>
              </a:rPr>
              <a:t>Biological Samples</a:t>
            </a:r>
            <a:r>
              <a:rPr lang="en-US" sz="3200" dirty="0" smtClean="0">
                <a:solidFill>
                  <a:schemeClr val="bg1"/>
                </a:solidFill>
                <a:latin typeface="Arial" panose="020B0604020202020204" pitchFamily="34" charset="0"/>
                <a:ea typeface="Arial" charset="0"/>
                <a:cs typeface="Arial" panose="020B0604020202020204" pitchFamily="34" charset="0"/>
              </a:rPr>
              <a:t>:</a:t>
            </a:r>
            <a:endParaRPr lang="en-US" sz="3200" dirty="0">
              <a:solidFill>
                <a:schemeClr val="bg1"/>
              </a:solidFill>
              <a:latin typeface="Arial" panose="020B0604020202020204" pitchFamily="34" charset="0"/>
              <a:ea typeface="Arial" charset="0"/>
              <a:cs typeface="Arial" panose="020B0604020202020204" pitchFamily="34" charset="0"/>
            </a:endParaRPr>
          </a:p>
          <a:p>
            <a:pPr marL="342900" indent="-342900">
              <a:buFont typeface="Arial" panose="020B0604020202020204" pitchFamily="34" charset="0"/>
              <a:buChar char="•"/>
            </a:pPr>
            <a:r>
              <a:rPr lang="en-US" sz="2000" dirty="0" smtClean="0">
                <a:solidFill>
                  <a:schemeClr val="bg1"/>
                </a:solidFill>
                <a:latin typeface="Arial" panose="020B0604020202020204" pitchFamily="34" charset="0"/>
                <a:ea typeface="Arial" charset="0"/>
                <a:cs typeface="Arial" panose="020B0604020202020204" pitchFamily="34" charset="0"/>
              </a:rPr>
              <a:t>Adequate Instructions</a:t>
            </a:r>
          </a:p>
          <a:p>
            <a:pPr marL="342900" indent="-342900">
              <a:buFont typeface="Arial" panose="020B0604020202020204" pitchFamily="34" charset="0"/>
              <a:buChar char="•"/>
            </a:pPr>
            <a:r>
              <a:rPr lang="en-US" sz="2000" dirty="0" smtClean="0">
                <a:solidFill>
                  <a:schemeClr val="bg1"/>
                </a:solidFill>
                <a:latin typeface="Arial" panose="020B0604020202020204" pitchFamily="34" charset="0"/>
                <a:ea typeface="Arial" charset="0"/>
                <a:cs typeface="Arial" panose="020B0604020202020204" pitchFamily="34" charset="0"/>
              </a:rPr>
              <a:t>Drop-off Convenience </a:t>
            </a:r>
          </a:p>
        </p:txBody>
      </p:sp>
      <p:sp>
        <p:nvSpPr>
          <p:cNvPr id="6" name="Rectangle 5"/>
          <p:cNvSpPr/>
          <p:nvPr/>
        </p:nvSpPr>
        <p:spPr>
          <a:xfrm>
            <a:off x="4637673" y="4349625"/>
            <a:ext cx="6720840" cy="1015663"/>
          </a:xfrm>
          <a:prstGeom prst="rect">
            <a:avLst/>
          </a:prstGeom>
        </p:spPr>
        <p:txBody>
          <a:bodyPr wrap="square">
            <a:spAutoFit/>
          </a:bodyPr>
          <a:lstStyle/>
          <a:p>
            <a:pPr algn="just"/>
            <a:r>
              <a:rPr lang="en-US" sz="2000" b="1" i="1" dirty="0">
                <a:solidFill>
                  <a:schemeClr val="bg1"/>
                </a:solidFill>
                <a:latin typeface="Arial" panose="020B0604020202020204" pitchFamily="34" charset="0"/>
                <a:cs typeface="Arial" panose="020B0604020202020204" pitchFamily="34" charset="0"/>
              </a:rPr>
              <a:t>“Ideally, someone would be there to </a:t>
            </a:r>
            <a:r>
              <a:rPr lang="en-US" sz="2000" b="1" i="1" u="sng" dirty="0">
                <a:solidFill>
                  <a:schemeClr val="bg1"/>
                </a:solidFill>
                <a:latin typeface="Arial" panose="020B0604020202020204" pitchFamily="34" charset="0"/>
                <a:cs typeface="Arial" panose="020B0604020202020204" pitchFamily="34" charset="0"/>
              </a:rPr>
              <a:t>come pick it up from my house, or I could stick it in the mail</a:t>
            </a:r>
            <a:r>
              <a:rPr lang="en-US" sz="2000" b="1" i="1" dirty="0">
                <a:solidFill>
                  <a:schemeClr val="bg1"/>
                </a:solidFill>
                <a:latin typeface="Arial" panose="020B0604020202020204" pitchFamily="34" charset="0"/>
                <a:cs typeface="Arial" panose="020B0604020202020204" pitchFamily="34" charset="0"/>
              </a:rPr>
              <a:t> because there is no way I can poop on demand (BIS001)”.</a:t>
            </a:r>
          </a:p>
        </p:txBody>
      </p:sp>
      <p:sp>
        <p:nvSpPr>
          <p:cNvPr id="10" name="Rectangle 9"/>
          <p:cNvSpPr/>
          <p:nvPr/>
        </p:nvSpPr>
        <p:spPr>
          <a:xfrm>
            <a:off x="4632960" y="5549607"/>
            <a:ext cx="6720840" cy="1015663"/>
          </a:xfrm>
          <a:prstGeom prst="rect">
            <a:avLst/>
          </a:prstGeom>
        </p:spPr>
        <p:txBody>
          <a:bodyPr wrap="square">
            <a:spAutoFit/>
          </a:bodyPr>
          <a:lstStyle/>
          <a:p>
            <a:pPr algn="just"/>
            <a:r>
              <a:rPr lang="en-US" sz="2000" b="1" i="1" dirty="0">
                <a:solidFill>
                  <a:schemeClr val="bg1"/>
                </a:solidFill>
                <a:latin typeface="Arial" panose="020B0604020202020204" pitchFamily="34" charset="0"/>
                <a:cs typeface="Arial" panose="020B0604020202020204" pitchFamily="34" charset="0"/>
              </a:rPr>
              <a:t>“the sample collection [needs to be] </a:t>
            </a:r>
            <a:r>
              <a:rPr lang="en-US" sz="2000" b="1" i="1" u="sng" dirty="0">
                <a:solidFill>
                  <a:schemeClr val="bg1"/>
                </a:solidFill>
                <a:latin typeface="Arial" panose="020B0604020202020204" pitchFamily="34" charset="0"/>
                <a:cs typeface="Arial" panose="020B0604020202020204" pitchFamily="34" charset="0"/>
              </a:rPr>
              <a:t>streamlined and </a:t>
            </a:r>
            <a:r>
              <a:rPr lang="en-US" sz="2000" b="1" i="1" u="sng" dirty="0" err="1" smtClean="0">
                <a:solidFill>
                  <a:schemeClr val="bg1"/>
                </a:solidFill>
                <a:latin typeface="Arial" panose="020B0604020202020204" pitchFamily="34" charset="0"/>
                <a:cs typeface="Arial" panose="020B0604020202020204" pitchFamily="34" charset="0"/>
              </a:rPr>
              <a:t>lrequire</a:t>
            </a:r>
            <a:r>
              <a:rPr lang="en-US" sz="2000" b="1" i="1" u="sng" dirty="0" smtClean="0">
                <a:solidFill>
                  <a:schemeClr val="bg1"/>
                </a:solidFill>
                <a:latin typeface="Arial" panose="020B0604020202020204" pitchFamily="34" charset="0"/>
                <a:cs typeface="Arial" panose="020B0604020202020204" pitchFamily="34" charset="0"/>
              </a:rPr>
              <a:t> </a:t>
            </a:r>
            <a:r>
              <a:rPr lang="en-US" sz="2000" b="1" i="1" u="sng" dirty="0">
                <a:solidFill>
                  <a:schemeClr val="bg1"/>
                </a:solidFill>
                <a:latin typeface="Arial" panose="020B0604020202020204" pitchFamily="34" charset="0"/>
                <a:cs typeface="Arial" panose="020B0604020202020204" pitchFamily="34" charset="0"/>
              </a:rPr>
              <a:t>as little amount of time</a:t>
            </a:r>
            <a:r>
              <a:rPr lang="en-US" sz="2000" b="1" i="1" dirty="0">
                <a:solidFill>
                  <a:schemeClr val="bg1"/>
                </a:solidFill>
                <a:latin typeface="Arial" panose="020B0604020202020204" pitchFamily="34" charset="0"/>
                <a:cs typeface="Arial" panose="020B0604020202020204" pitchFamily="34" charset="0"/>
              </a:rPr>
              <a:t> …. because I’m dealing with … work and screaming kids </a:t>
            </a:r>
            <a:r>
              <a:rPr lang="en-US" sz="2000" b="1" i="1" dirty="0" smtClean="0">
                <a:solidFill>
                  <a:schemeClr val="bg1"/>
                </a:solidFill>
                <a:latin typeface="Arial" panose="020B0604020202020204" pitchFamily="34" charset="0"/>
                <a:cs typeface="Arial" panose="020B0604020202020204" pitchFamily="34" charset="0"/>
              </a:rPr>
              <a:t>(</a:t>
            </a:r>
            <a:r>
              <a:rPr lang="en-US" sz="2000" b="1" i="1" dirty="0">
                <a:solidFill>
                  <a:schemeClr val="bg1"/>
                </a:solidFill>
                <a:latin typeface="Arial" panose="020B0604020202020204" pitchFamily="34" charset="0"/>
                <a:cs typeface="Arial" panose="020B0604020202020204" pitchFamily="34" charset="0"/>
              </a:rPr>
              <a:t>BIS006)”.</a:t>
            </a:r>
            <a:endParaRPr lang="en-US" sz="2000" b="1" dirty="0">
              <a:solidFill>
                <a:schemeClr val="bg1"/>
              </a:solidFill>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1610494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6"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54913"/>
            <a:ext cx="10820400" cy="430887"/>
          </a:xfrm>
        </p:spPr>
        <p:txBody>
          <a:bodyPr/>
          <a:lstStyle/>
          <a:p>
            <a:r>
              <a:rPr lang="en-US" sz="2800" b="1" cap="all" dirty="0" smtClean="0">
                <a:solidFill>
                  <a:schemeClr val="bg1"/>
                </a:solidFill>
                <a:latin typeface="Arial Black"/>
                <a:ea typeface="Museo Slab 900" charset="0"/>
                <a:cs typeface="Arial Black"/>
              </a:rPr>
              <a:t>PARTICIPANT Recruitment </a:t>
            </a:r>
            <a:r>
              <a:rPr lang="en-US" sz="2800" b="1" cap="all" dirty="0">
                <a:solidFill>
                  <a:schemeClr val="bg1"/>
                </a:solidFill>
                <a:latin typeface="Arial Black"/>
                <a:ea typeface="Museo Slab 900" charset="0"/>
                <a:cs typeface="Arial Black"/>
              </a:rPr>
              <a:t>using social Media</a:t>
            </a:r>
          </a:p>
        </p:txBody>
      </p:sp>
      <p:sp>
        <p:nvSpPr>
          <p:cNvPr id="17" name="Rectangle 16"/>
          <p:cNvSpPr/>
          <p:nvPr/>
        </p:nvSpPr>
        <p:spPr>
          <a:xfrm>
            <a:off x="762000" y="8382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4"/>
            <a:stretch>
              <a:fillRect/>
            </a:stretch>
          </p:blipFill>
          <p:spPr>
            <a:xfrm>
              <a:off x="11722100" y="1238250"/>
              <a:ext cx="939800" cy="4381500"/>
            </a:xfrm>
            <a:prstGeom prst="rect">
              <a:avLst/>
            </a:prstGeom>
          </p:spPr>
        </p:pic>
        <p:pic>
          <p:nvPicPr>
            <p:cNvPr id="18" name="Picture 17"/>
            <p:cNvPicPr>
              <a:picLocks noChangeAspect="1"/>
            </p:cNvPicPr>
            <p:nvPr/>
          </p:nvPicPr>
          <p:blipFill>
            <a:blip r:embed="rId4"/>
            <a:stretch>
              <a:fillRect/>
            </a:stretch>
          </p:blipFill>
          <p:spPr>
            <a:xfrm rot="10800000">
              <a:off x="-469900" y="1238250"/>
              <a:ext cx="939800" cy="4381500"/>
            </a:xfrm>
            <a:prstGeom prst="rect">
              <a:avLst/>
            </a:prstGeom>
          </p:spPr>
        </p:pic>
      </p:grpSp>
      <p:pic>
        <p:nvPicPr>
          <p:cNvPr id="14" name="Picture 13" descr="cid:image001.png@01D43937.D0857A20"/>
          <p:cNvPicPr/>
          <p:nvPr/>
        </p:nvPicPr>
        <p:blipFill>
          <a:blip r:embed="rId5">
            <a:extLst>
              <a:ext uri="{28A0092B-C50C-407E-A947-70E740481C1C}">
                <a14:useLocalDpi xmlns:a14="http://schemas.microsoft.com/office/drawing/2010/main" val="0"/>
              </a:ext>
            </a:extLst>
          </a:blip>
          <a:srcRect/>
          <a:stretch>
            <a:fillRect/>
          </a:stretch>
        </p:blipFill>
        <p:spPr bwMode="auto">
          <a:xfrm>
            <a:off x="908596" y="2209800"/>
            <a:ext cx="2977603" cy="4295524"/>
          </a:xfrm>
          <a:prstGeom prst="rect">
            <a:avLst/>
          </a:prstGeom>
          <a:noFill/>
          <a:ln>
            <a:noFill/>
          </a:ln>
        </p:spPr>
      </p:pic>
      <p:pic>
        <p:nvPicPr>
          <p:cNvPr id="3" name="austen-beach-video-rc-ed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48573" y="2270760"/>
            <a:ext cx="7105227" cy="3996690"/>
          </a:xfrm>
          <a:prstGeom prst="rect">
            <a:avLst/>
          </a:prstGeom>
        </p:spPr>
      </p:pic>
      <p:sp>
        <p:nvSpPr>
          <p:cNvPr id="4" name="Rectangle 3"/>
          <p:cNvSpPr/>
          <p:nvPr/>
        </p:nvSpPr>
        <p:spPr>
          <a:xfrm>
            <a:off x="615950" y="1036320"/>
            <a:ext cx="10883899" cy="1015663"/>
          </a:xfrm>
          <a:prstGeom prst="rect">
            <a:avLst/>
          </a:prstGeom>
        </p:spPr>
        <p:txBody>
          <a:bodyPr wrap="square">
            <a:spAutoFit/>
          </a:bodyPr>
          <a:lstStyle/>
          <a:p>
            <a:pPr algn="ctr"/>
            <a:r>
              <a:rPr lang="en-US" sz="2000" b="1" i="1" dirty="0" smtClean="0">
                <a:solidFill>
                  <a:schemeClr val="bg1"/>
                </a:solidFill>
                <a:latin typeface="Arial" panose="020B0604020202020204" pitchFamily="34" charset="0"/>
              </a:rPr>
              <a:t>“I </a:t>
            </a:r>
            <a:r>
              <a:rPr lang="en-US" sz="2000" b="1" i="1" dirty="0">
                <a:solidFill>
                  <a:schemeClr val="bg1"/>
                </a:solidFill>
                <a:latin typeface="Arial" panose="020B0604020202020204" pitchFamily="34" charset="0"/>
              </a:rPr>
              <a:t>think </a:t>
            </a:r>
            <a:r>
              <a:rPr lang="en-US" sz="2000" b="1" i="1" u="sng" dirty="0">
                <a:solidFill>
                  <a:schemeClr val="bg1"/>
                </a:solidFill>
                <a:latin typeface="Arial" panose="020B0604020202020204" pitchFamily="34" charset="0"/>
              </a:rPr>
              <a:t>getting the word out </a:t>
            </a:r>
            <a:r>
              <a:rPr lang="en-US" sz="2000" b="1" i="1" u="sng" dirty="0" smtClean="0">
                <a:solidFill>
                  <a:schemeClr val="bg1"/>
                </a:solidFill>
                <a:latin typeface="Arial" panose="020B0604020202020204" pitchFamily="34" charset="0"/>
              </a:rPr>
              <a:t>through… </a:t>
            </a:r>
            <a:r>
              <a:rPr lang="en-US" sz="2000" b="1" i="1" u="sng" dirty="0">
                <a:solidFill>
                  <a:schemeClr val="bg1"/>
                </a:solidFill>
                <a:latin typeface="Arial" panose="020B0604020202020204" pitchFamily="34" charset="0"/>
              </a:rPr>
              <a:t>social </a:t>
            </a:r>
            <a:r>
              <a:rPr lang="en-US" sz="2000" b="1" i="1" u="sng" dirty="0" smtClean="0">
                <a:solidFill>
                  <a:schemeClr val="bg1"/>
                </a:solidFill>
                <a:latin typeface="Arial" panose="020B0604020202020204" pitchFamily="34" charset="0"/>
              </a:rPr>
              <a:t>media</a:t>
            </a:r>
            <a:r>
              <a:rPr lang="en-US" sz="2000" b="1" i="1" dirty="0" smtClean="0">
                <a:solidFill>
                  <a:schemeClr val="bg1"/>
                </a:solidFill>
                <a:latin typeface="Arial" panose="020B0604020202020204" pitchFamily="34" charset="0"/>
              </a:rPr>
              <a:t>, </a:t>
            </a:r>
            <a:r>
              <a:rPr lang="en-US" sz="2000" b="1" i="1" dirty="0">
                <a:solidFill>
                  <a:schemeClr val="bg1"/>
                </a:solidFill>
                <a:latin typeface="Arial" panose="020B0604020202020204" pitchFamily="34" charset="0"/>
              </a:rPr>
              <a:t>there's lots of moms groups and even people are in groups when they're pregnant and expecting.  </a:t>
            </a:r>
            <a:r>
              <a:rPr lang="en-US" sz="2000" b="1" i="1" dirty="0" smtClean="0">
                <a:solidFill>
                  <a:schemeClr val="bg1"/>
                </a:solidFill>
                <a:latin typeface="Arial" panose="020B0604020202020204" pitchFamily="34" charset="0"/>
              </a:rPr>
              <a:t>I </a:t>
            </a:r>
            <a:r>
              <a:rPr lang="en-US" sz="2000" b="1" i="1" dirty="0">
                <a:solidFill>
                  <a:schemeClr val="bg1"/>
                </a:solidFill>
                <a:latin typeface="Arial" panose="020B0604020202020204" pitchFamily="34" charset="0"/>
              </a:rPr>
              <a:t>know on Facebook I'm part of a couple of breastfeeding </a:t>
            </a:r>
            <a:r>
              <a:rPr lang="en-US" sz="2000" b="1" i="1" dirty="0" smtClean="0">
                <a:solidFill>
                  <a:schemeClr val="bg1"/>
                </a:solidFill>
                <a:latin typeface="Arial" panose="020B0604020202020204" pitchFamily="34" charset="0"/>
              </a:rPr>
              <a:t>groups (</a:t>
            </a:r>
            <a:r>
              <a:rPr lang="en-US" sz="2000" b="1" i="1" dirty="0">
                <a:solidFill>
                  <a:schemeClr val="bg1"/>
                </a:solidFill>
                <a:latin typeface="Arial" panose="020B0604020202020204" pitchFamily="34" charset="0"/>
              </a:rPr>
              <a:t>BIS019</a:t>
            </a:r>
            <a:r>
              <a:rPr lang="en-US" sz="2000" b="1" i="1" dirty="0" smtClean="0">
                <a:solidFill>
                  <a:schemeClr val="bg1"/>
                </a:solidFill>
                <a:latin typeface="Arial" panose="020B0604020202020204" pitchFamily="34" charset="0"/>
              </a:rPr>
              <a:t>).”</a:t>
            </a:r>
            <a:endParaRPr lang="en-US" sz="2000" b="1" i="1" dirty="0">
              <a:solidFill>
                <a:schemeClr val="bg1"/>
              </a:solidFill>
            </a:endParaRPr>
          </a:p>
        </p:txBody>
      </p:sp>
    </p:spTree>
    <p:extLst>
      <p:ext uri="{BB962C8B-B14F-4D97-AF65-F5344CB8AC3E}">
        <p14:creationId xmlns:p14="http://schemas.microsoft.com/office/powerpoint/2010/main" val="2138624931"/>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10820400" cy="430887"/>
          </a:xfrm>
        </p:spPr>
        <p:txBody>
          <a:bodyPr/>
          <a:lstStyle/>
          <a:p>
            <a:r>
              <a:rPr lang="en-US" sz="2800" b="1" cap="all" dirty="0">
                <a:solidFill>
                  <a:schemeClr val="bg1"/>
                </a:solidFill>
                <a:latin typeface="Arial Black"/>
                <a:ea typeface="Museo Slab 900" charset="0"/>
                <a:cs typeface="Arial Black"/>
              </a:rPr>
              <a:t>Recruitment using social Media</a:t>
            </a:r>
          </a:p>
        </p:txBody>
      </p:sp>
      <p:sp>
        <p:nvSpPr>
          <p:cNvPr id="17" name="Rectangle 16"/>
          <p:cNvSpPr/>
          <p:nvPr/>
        </p:nvSpPr>
        <p:spPr>
          <a:xfrm>
            <a:off x="762000" y="8382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graphicFrame>
        <p:nvGraphicFramePr>
          <p:cNvPr id="10" name="Table 9"/>
          <p:cNvGraphicFramePr>
            <a:graphicFrameLocks noGrp="1"/>
          </p:cNvGraphicFramePr>
          <p:nvPr>
            <p:extLst>
              <p:ext uri="{D42A27DB-BD31-4B8C-83A1-F6EECF244321}">
                <p14:modId xmlns:p14="http://schemas.microsoft.com/office/powerpoint/2010/main" val="2443064168"/>
              </p:ext>
            </p:extLst>
          </p:nvPr>
        </p:nvGraphicFramePr>
        <p:xfrm>
          <a:off x="609600" y="1107440"/>
          <a:ext cx="8029205" cy="1483360"/>
        </p:xfrm>
        <a:graphic>
          <a:graphicData uri="http://schemas.openxmlformats.org/drawingml/2006/table">
            <a:tbl>
              <a:tblPr firstRow="1" bandRow="1">
                <a:tableStyleId>{5C22544A-7EE6-4342-B048-85BDC9FD1C3A}</a:tableStyleId>
              </a:tblPr>
              <a:tblGrid>
                <a:gridCol w="2202686">
                  <a:extLst>
                    <a:ext uri="{9D8B030D-6E8A-4147-A177-3AD203B41FA5}">
                      <a16:colId xmlns:a16="http://schemas.microsoft.com/office/drawing/2014/main" val="2866741586"/>
                    </a:ext>
                  </a:extLst>
                </a:gridCol>
                <a:gridCol w="2597787">
                  <a:extLst>
                    <a:ext uri="{9D8B030D-6E8A-4147-A177-3AD203B41FA5}">
                      <a16:colId xmlns:a16="http://schemas.microsoft.com/office/drawing/2014/main" val="1318579039"/>
                    </a:ext>
                  </a:extLst>
                </a:gridCol>
                <a:gridCol w="1460524">
                  <a:extLst>
                    <a:ext uri="{9D8B030D-6E8A-4147-A177-3AD203B41FA5}">
                      <a16:colId xmlns:a16="http://schemas.microsoft.com/office/drawing/2014/main" val="4130738071"/>
                    </a:ext>
                  </a:extLst>
                </a:gridCol>
                <a:gridCol w="1768208">
                  <a:extLst>
                    <a:ext uri="{9D8B030D-6E8A-4147-A177-3AD203B41FA5}">
                      <a16:colId xmlns:a16="http://schemas.microsoft.com/office/drawing/2014/main" val="1559644182"/>
                    </a:ext>
                  </a:extLst>
                </a:gridCol>
              </a:tblGrid>
              <a:tr h="370840">
                <a:tc gridSpan="4">
                  <a:txBody>
                    <a:bodyPr/>
                    <a:lstStyle/>
                    <a:p>
                      <a:pPr algn="ctr"/>
                      <a:r>
                        <a:rPr lang="en-US" dirty="0"/>
                        <a:t>Total</a:t>
                      </a:r>
                      <a:r>
                        <a:rPr lang="en-US" baseline="0" dirty="0"/>
                        <a:t> Encounters (n=467)</a:t>
                      </a:r>
                      <a:endParaRPr lang="en-US" dirty="0"/>
                    </a:p>
                  </a:txBody>
                  <a:tcP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2124960968"/>
                  </a:ext>
                </a:extLst>
              </a:tr>
              <a:tr h="370840">
                <a:tc gridSpan="2">
                  <a:txBody>
                    <a:bodyPr/>
                    <a:lstStyle/>
                    <a:p>
                      <a:pPr algn="ctr"/>
                      <a:r>
                        <a:rPr lang="en-US" dirty="0"/>
                        <a:t>BEACH</a:t>
                      </a:r>
                      <a:r>
                        <a:rPr lang="en-US" baseline="0" dirty="0"/>
                        <a:t> Longitudinal (n=398)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gridSpan="2">
                  <a:txBody>
                    <a:bodyPr/>
                    <a:lstStyle/>
                    <a:p>
                      <a:pPr algn="ctr"/>
                      <a:r>
                        <a:rPr lang="en-US" dirty="0"/>
                        <a:t>BEACH Interview (n=69)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263543984"/>
                  </a:ext>
                </a:extLst>
              </a:tr>
              <a:tr h="370840">
                <a:tc>
                  <a:txBody>
                    <a:bodyPr/>
                    <a:lstStyle/>
                    <a:p>
                      <a:pPr algn="ctr"/>
                      <a:r>
                        <a:rPr lang="en-US" dirty="0"/>
                        <a:t>Email</a:t>
                      </a:r>
                    </a:p>
                  </a:txBody>
                  <a:tcPr>
                    <a:lnL w="12700" cap="flat" cmpd="sng" algn="ctr">
                      <a:solidFill>
                        <a:schemeClr val="tx1"/>
                      </a:solidFill>
                      <a:prstDash val="solid"/>
                      <a:round/>
                      <a:headEnd type="none" w="med" len="med"/>
                      <a:tailEnd type="none" w="med" len="med"/>
                    </a:lnL>
                  </a:tcPr>
                </a:tc>
                <a:tc>
                  <a:txBody>
                    <a:bodyPr/>
                    <a:lstStyle/>
                    <a:p>
                      <a:pPr algn="ctr"/>
                      <a:r>
                        <a:rPr lang="en-US" dirty="0"/>
                        <a:t>Phone</a:t>
                      </a:r>
                    </a:p>
                  </a:txBody>
                  <a:tcPr>
                    <a:lnR w="12700" cap="flat" cmpd="sng" algn="ctr">
                      <a:solidFill>
                        <a:schemeClr val="tx1"/>
                      </a:solidFill>
                      <a:prstDash val="solid"/>
                      <a:round/>
                      <a:headEnd type="none" w="med" len="med"/>
                      <a:tailEnd type="none" w="med" len="med"/>
                    </a:lnR>
                  </a:tcPr>
                </a:tc>
                <a:tc>
                  <a:txBody>
                    <a:bodyPr/>
                    <a:lstStyle/>
                    <a:p>
                      <a:pPr algn="ctr"/>
                      <a:r>
                        <a:rPr lang="en-US" dirty="0"/>
                        <a:t>Email</a:t>
                      </a:r>
                    </a:p>
                  </a:txBody>
                  <a:tcPr>
                    <a:lnL w="12700" cap="flat" cmpd="sng" algn="ctr">
                      <a:solidFill>
                        <a:schemeClr val="tx1"/>
                      </a:solidFill>
                      <a:prstDash val="solid"/>
                      <a:round/>
                      <a:headEnd type="none" w="med" len="med"/>
                      <a:tailEnd type="none" w="med" len="med"/>
                    </a:lnL>
                  </a:tcPr>
                </a:tc>
                <a:tc>
                  <a:txBody>
                    <a:bodyPr/>
                    <a:lstStyle/>
                    <a:p>
                      <a:pPr algn="ctr"/>
                      <a:r>
                        <a:rPr lang="en-US" dirty="0"/>
                        <a:t>Phone</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98752831"/>
                  </a:ext>
                </a:extLst>
              </a:tr>
              <a:tr h="370840">
                <a:tc>
                  <a:txBody>
                    <a:bodyPr/>
                    <a:lstStyle/>
                    <a:p>
                      <a:pPr algn="ctr"/>
                      <a:r>
                        <a:rPr lang="en-US" dirty="0"/>
                        <a:t>342 (85.9%)</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54 (13.5%)</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52 (75.4%)</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16 (23.1%)</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040337"/>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853074877"/>
              </p:ext>
            </p:extLst>
          </p:nvPr>
        </p:nvGraphicFramePr>
        <p:xfrm>
          <a:off x="6683784" y="3230872"/>
          <a:ext cx="5340544" cy="1495931"/>
        </p:xfrm>
        <a:graphic>
          <a:graphicData uri="http://schemas.openxmlformats.org/drawingml/2006/table">
            <a:tbl>
              <a:tblPr firstRow="1" bandRow="1">
                <a:tableStyleId>{5C22544A-7EE6-4342-B048-85BDC9FD1C3A}</a:tableStyleId>
              </a:tblPr>
              <a:tblGrid>
                <a:gridCol w="1361178">
                  <a:extLst>
                    <a:ext uri="{9D8B030D-6E8A-4147-A177-3AD203B41FA5}">
                      <a16:colId xmlns:a16="http://schemas.microsoft.com/office/drawing/2014/main" val="1001862740"/>
                    </a:ext>
                  </a:extLst>
                </a:gridCol>
                <a:gridCol w="1219200">
                  <a:extLst>
                    <a:ext uri="{9D8B030D-6E8A-4147-A177-3AD203B41FA5}">
                      <a16:colId xmlns:a16="http://schemas.microsoft.com/office/drawing/2014/main" val="3863181156"/>
                    </a:ext>
                  </a:extLst>
                </a:gridCol>
                <a:gridCol w="1349085">
                  <a:extLst>
                    <a:ext uri="{9D8B030D-6E8A-4147-A177-3AD203B41FA5}">
                      <a16:colId xmlns:a16="http://schemas.microsoft.com/office/drawing/2014/main" val="774023888"/>
                    </a:ext>
                  </a:extLst>
                </a:gridCol>
                <a:gridCol w="1411081">
                  <a:extLst>
                    <a:ext uri="{9D8B030D-6E8A-4147-A177-3AD203B41FA5}">
                      <a16:colId xmlns:a16="http://schemas.microsoft.com/office/drawing/2014/main" val="3827364025"/>
                    </a:ext>
                  </a:extLst>
                </a:gridCol>
              </a:tblGrid>
              <a:tr h="399945">
                <a:tc gridSpan="4">
                  <a:txBody>
                    <a:bodyPr/>
                    <a:lstStyle/>
                    <a:p>
                      <a:pPr algn="ctr"/>
                      <a:r>
                        <a:rPr lang="en-US" sz="1600" dirty="0"/>
                        <a:t>BEACH Interview Phone Screenings (n=78)</a:t>
                      </a:r>
                    </a:p>
                  </a:txBody>
                  <a:tcP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4224778277"/>
                  </a:ext>
                </a:extLst>
              </a:tr>
              <a:tr h="547993">
                <a:tc gridSpan="2">
                  <a:txBody>
                    <a:bodyPr/>
                    <a:lstStyle/>
                    <a:p>
                      <a:pPr algn="ctr"/>
                      <a:r>
                        <a:rPr lang="en-US" sz="1600" dirty="0"/>
                        <a:t>Flyer (n=31, 39.7%)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gridSpan="2">
                  <a:txBody>
                    <a:bodyPr/>
                    <a:lstStyle/>
                    <a:p>
                      <a:pPr algn="ctr"/>
                      <a:r>
                        <a:rPr lang="en-US" sz="1600" dirty="0"/>
                        <a:t>Social Media (n=24, 30.7%)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69179799"/>
                  </a:ext>
                </a:extLst>
              </a:tr>
              <a:tr h="547993">
                <a:tc>
                  <a:txBody>
                    <a:bodyPr/>
                    <a:lstStyle/>
                    <a:p>
                      <a:pPr algn="ctr"/>
                      <a:r>
                        <a:rPr lang="en-US" sz="1600" dirty="0"/>
                        <a:t>Pass (n=27)</a:t>
                      </a:r>
                    </a:p>
                  </a:txBody>
                  <a:tcPr>
                    <a:lnL w="12700" cap="flat" cmpd="sng" algn="ctr">
                      <a:solidFill>
                        <a:schemeClr val="tx1"/>
                      </a:solidFill>
                      <a:prstDash val="solid"/>
                      <a:round/>
                      <a:headEnd type="none" w="med" len="med"/>
                      <a:tailEnd type="none" w="med" len="med"/>
                    </a:lnL>
                  </a:tcPr>
                </a:tc>
                <a:tc>
                  <a:txBody>
                    <a:bodyPr/>
                    <a:lstStyle/>
                    <a:p>
                      <a:pPr algn="ctr"/>
                      <a:r>
                        <a:rPr lang="en-US" sz="1600" dirty="0"/>
                        <a:t>Fail (n=3)</a:t>
                      </a:r>
                    </a:p>
                  </a:txBody>
                  <a:tcPr>
                    <a:lnR w="12700" cap="flat" cmpd="sng" algn="ctr">
                      <a:solidFill>
                        <a:schemeClr val="tx1"/>
                      </a:solidFill>
                      <a:prstDash val="solid"/>
                      <a:round/>
                      <a:headEnd type="none" w="med" len="med"/>
                      <a:tailEnd type="none" w="med" len="med"/>
                    </a:lnR>
                  </a:tcPr>
                </a:tc>
                <a:tc>
                  <a:txBody>
                    <a:bodyPr/>
                    <a:lstStyle/>
                    <a:p>
                      <a:pPr algn="ctr"/>
                      <a:r>
                        <a:rPr lang="en-US" sz="1600" dirty="0"/>
                        <a:t>Pass (n=23)</a:t>
                      </a:r>
                    </a:p>
                  </a:txBody>
                  <a:tcPr>
                    <a:lnL w="12700" cap="flat" cmpd="sng" algn="ctr">
                      <a:solidFill>
                        <a:schemeClr val="tx1"/>
                      </a:solidFill>
                      <a:prstDash val="solid"/>
                      <a:round/>
                      <a:headEnd type="none" w="med" len="med"/>
                      <a:tailEnd type="none" w="med" len="med"/>
                    </a:lnL>
                  </a:tcPr>
                </a:tc>
                <a:tc>
                  <a:txBody>
                    <a:bodyPr/>
                    <a:lstStyle/>
                    <a:p>
                      <a:pPr algn="ctr"/>
                      <a:r>
                        <a:rPr lang="en-US" sz="1600" dirty="0"/>
                        <a:t>Fail (n=1)</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93285048"/>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138729409"/>
              </p:ext>
            </p:extLst>
          </p:nvPr>
        </p:nvGraphicFramePr>
        <p:xfrm>
          <a:off x="152401" y="4885256"/>
          <a:ext cx="10972799" cy="1372374"/>
        </p:xfrm>
        <a:graphic>
          <a:graphicData uri="http://schemas.openxmlformats.org/drawingml/2006/table">
            <a:tbl>
              <a:tblPr firstRow="1" bandRow="1">
                <a:tableStyleId>{5C22544A-7EE6-4342-B048-85BDC9FD1C3A}</a:tableStyleId>
              </a:tblPr>
              <a:tblGrid>
                <a:gridCol w="1384912">
                  <a:extLst>
                    <a:ext uri="{9D8B030D-6E8A-4147-A177-3AD203B41FA5}">
                      <a16:colId xmlns:a16="http://schemas.microsoft.com/office/drawing/2014/main" val="1001862740"/>
                    </a:ext>
                  </a:extLst>
                </a:gridCol>
                <a:gridCol w="1678921">
                  <a:extLst>
                    <a:ext uri="{9D8B030D-6E8A-4147-A177-3AD203B41FA5}">
                      <a16:colId xmlns:a16="http://schemas.microsoft.com/office/drawing/2014/main" val="3863181156"/>
                    </a:ext>
                  </a:extLst>
                </a:gridCol>
                <a:gridCol w="1995054">
                  <a:extLst>
                    <a:ext uri="{9D8B030D-6E8A-4147-A177-3AD203B41FA5}">
                      <a16:colId xmlns:a16="http://schemas.microsoft.com/office/drawing/2014/main" val="774023888"/>
                    </a:ext>
                  </a:extLst>
                </a:gridCol>
                <a:gridCol w="1496291">
                  <a:extLst>
                    <a:ext uri="{9D8B030D-6E8A-4147-A177-3AD203B41FA5}">
                      <a16:colId xmlns:a16="http://schemas.microsoft.com/office/drawing/2014/main" val="3827364025"/>
                    </a:ext>
                  </a:extLst>
                </a:gridCol>
                <a:gridCol w="1823215">
                  <a:extLst>
                    <a:ext uri="{9D8B030D-6E8A-4147-A177-3AD203B41FA5}">
                      <a16:colId xmlns:a16="http://schemas.microsoft.com/office/drawing/2014/main" val="1208280497"/>
                    </a:ext>
                  </a:extLst>
                </a:gridCol>
                <a:gridCol w="1297203">
                  <a:extLst>
                    <a:ext uri="{9D8B030D-6E8A-4147-A177-3AD203B41FA5}">
                      <a16:colId xmlns:a16="http://schemas.microsoft.com/office/drawing/2014/main" val="1127238758"/>
                    </a:ext>
                  </a:extLst>
                </a:gridCol>
                <a:gridCol w="1297203">
                  <a:extLst>
                    <a:ext uri="{9D8B030D-6E8A-4147-A177-3AD203B41FA5}">
                      <a16:colId xmlns:a16="http://schemas.microsoft.com/office/drawing/2014/main" val="3671824651"/>
                    </a:ext>
                  </a:extLst>
                </a:gridCol>
              </a:tblGrid>
              <a:tr h="320027">
                <a:tc gridSpan="6">
                  <a:txBody>
                    <a:bodyPr/>
                    <a:lstStyle/>
                    <a:p>
                      <a:pPr algn="ctr"/>
                      <a:r>
                        <a:rPr lang="en-US" sz="1600" dirty="0"/>
                        <a:t>BEACH Longitudinal</a:t>
                      </a:r>
                      <a:r>
                        <a:rPr lang="en-US" sz="1600" baseline="0" dirty="0"/>
                        <a:t> </a:t>
                      </a:r>
                      <a:r>
                        <a:rPr lang="en-US" sz="1600" dirty="0"/>
                        <a:t>Phone Screenings (n=219)</a:t>
                      </a:r>
                    </a:p>
                  </a:txBody>
                  <a:tcP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pPr algn="ctr"/>
                      <a:endParaRPr lang="en-US" sz="1600" dirty="0"/>
                    </a:p>
                  </a:txBody>
                  <a:tcPr/>
                </a:tc>
                <a:tc hMerge="1">
                  <a:txBody>
                    <a:bodyPr/>
                    <a:lstStyle/>
                    <a:p>
                      <a:pPr algn="ctr"/>
                      <a:endParaRPr lang="en-US" sz="1600" dirty="0"/>
                    </a:p>
                  </a:txBody>
                  <a:tcPr/>
                </a:tc>
                <a:tc>
                  <a:txBody>
                    <a:bodyPr/>
                    <a:lstStyle/>
                    <a:p>
                      <a:pPr algn="ctr"/>
                      <a:endParaRPr lang="en-US" sz="16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4778277"/>
                  </a:ext>
                </a:extLst>
              </a:tr>
              <a:tr h="518547">
                <a:tc gridSpan="2">
                  <a:txBody>
                    <a:bodyPr/>
                    <a:lstStyle/>
                    <a:p>
                      <a:pPr algn="ctr"/>
                      <a:r>
                        <a:rPr lang="en-US" sz="1600" dirty="0"/>
                        <a:t>Flyer (n=91, 41.4%)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600" dirty="0"/>
                        <a:t>Social Media (n=102, 46.5%)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tcPr>
                </a:tc>
                <a:tc hMerge="1">
                  <a:txBody>
                    <a:bodyPr/>
                    <a:lstStyle/>
                    <a:p>
                      <a:endParaRPr lang="en-US"/>
                    </a:p>
                  </a:txBody>
                  <a:tcPr/>
                </a:tc>
                <a:tc gridSpan="3">
                  <a:txBody>
                    <a:bodyPr/>
                    <a:lstStyle/>
                    <a:p>
                      <a:pPr algn="ctr"/>
                      <a:r>
                        <a:rPr lang="en-US" sz="1600" dirty="0"/>
                        <a:t>Word-of-Mouth (n=26, 11.8%)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algn="ctr"/>
                      <a:endParaRPr lang="en-US" sz="1600" dirty="0"/>
                    </a:p>
                  </a:txBody>
                  <a:tcPr/>
                </a:tc>
                <a:tc hMerge="1">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9179799"/>
                  </a:ext>
                </a:extLst>
              </a:tr>
              <a:tr h="518547">
                <a:tc>
                  <a:txBody>
                    <a:bodyPr/>
                    <a:lstStyle/>
                    <a:p>
                      <a:pPr algn="ctr"/>
                      <a:r>
                        <a:rPr lang="en-US" sz="1600" dirty="0"/>
                        <a:t>Pass (n=56)</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600" dirty="0"/>
                        <a:t>Fail (n=28)</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600" dirty="0"/>
                        <a:t>Pass (n=30)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Fail (n=14)</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Pass (n=4)</a:t>
                      </a:r>
                    </a:p>
                  </a:txBody>
                  <a:tcPr>
                    <a:lnL w="12700" cap="flat" cmpd="sng" algn="ctr">
                      <a:solidFill>
                        <a:schemeClr val="tx1"/>
                      </a:solidFill>
                      <a:prstDash val="solid"/>
                      <a:round/>
                      <a:headEnd type="none" w="med" len="med"/>
                      <a:tailEnd type="none" w="med" len="med"/>
                    </a:lnL>
                  </a:tcPr>
                </a:tc>
                <a:tc gridSpan="2">
                  <a:txBody>
                    <a:bodyPr/>
                    <a:lstStyle/>
                    <a:p>
                      <a:pPr algn="ctr"/>
                      <a:r>
                        <a:rPr lang="en-US" sz="1600" dirty="0"/>
                        <a:t>Fail (n=2)</a:t>
                      </a:r>
                    </a:p>
                  </a:txBody>
                  <a:tcPr>
                    <a:lnR w="12700" cap="flat" cmpd="sng" algn="ctr">
                      <a:solidFill>
                        <a:schemeClr val="tx1"/>
                      </a:solidFill>
                      <a:prstDash val="solid"/>
                      <a:round/>
                      <a:headEnd type="none" w="med" len="med"/>
                      <a:tailEnd type="none" w="med" len="med"/>
                    </a:lnR>
                  </a:tcPr>
                </a:tc>
                <a:tc hMerge="1">
                  <a:txBody>
                    <a:bodyPr/>
                    <a:lstStyle/>
                    <a:p>
                      <a:pPr algn="ctr"/>
                      <a:endParaRPr lang="en-US" sz="16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93285048"/>
                  </a:ext>
                </a:extLst>
              </a:tr>
            </a:tbl>
          </a:graphicData>
        </a:graphic>
      </p:graphicFrame>
      <p:sp>
        <p:nvSpPr>
          <p:cNvPr id="15" name="Bent Arrow 14"/>
          <p:cNvSpPr/>
          <p:nvPr/>
        </p:nvSpPr>
        <p:spPr>
          <a:xfrm flipV="1">
            <a:off x="5410200" y="2666998"/>
            <a:ext cx="1273584" cy="176501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wn Arrow 15"/>
          <p:cNvSpPr/>
          <p:nvPr/>
        </p:nvSpPr>
        <p:spPr>
          <a:xfrm>
            <a:off x="1752755" y="2667000"/>
            <a:ext cx="1043426" cy="20411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113652" y="2091467"/>
            <a:ext cx="2133600" cy="369332"/>
          </a:xfrm>
          <a:prstGeom prst="rect">
            <a:avLst/>
          </a:prstGeom>
          <a:noFill/>
        </p:spPr>
        <p:txBody>
          <a:bodyPr wrap="square" rtlCol="0">
            <a:spAutoFit/>
          </a:bodyPr>
          <a:lstStyle/>
          <a:p>
            <a:r>
              <a:rPr lang="en-US" dirty="0">
                <a:solidFill>
                  <a:schemeClr val="bg1"/>
                </a:solidFill>
              </a:rPr>
              <a:t>As of March 2019</a:t>
            </a:r>
          </a:p>
        </p:txBody>
      </p:sp>
    </p:spTree>
    <p:extLst>
      <p:ext uri="{BB962C8B-B14F-4D97-AF65-F5344CB8AC3E}">
        <p14:creationId xmlns:p14="http://schemas.microsoft.com/office/powerpoint/2010/main" val="1768593166"/>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15945"/>
            <a:ext cx="10820400" cy="495520"/>
          </a:xfrm>
        </p:spPr>
        <p:txBody>
          <a:bodyPr/>
          <a:lstStyle/>
          <a:p>
            <a:pPr marL="0" marR="0" algn="l">
              <a:lnSpc>
                <a:spcPct val="115000"/>
              </a:lnSpc>
              <a:spcBef>
                <a:spcPts val="0"/>
              </a:spcBef>
              <a:spcAft>
                <a:spcPts val="0"/>
              </a:spcAft>
            </a:pPr>
            <a:r>
              <a:rPr lang="en-US" sz="2800" b="1" cap="all" dirty="0">
                <a:solidFill>
                  <a:schemeClr val="bg1"/>
                </a:solidFill>
                <a:latin typeface="Arial Black"/>
                <a:ea typeface="Museo Slab 900" charset="0"/>
                <a:cs typeface="Arial Black"/>
              </a:rPr>
              <a:t>Reviewer #2: </a:t>
            </a:r>
            <a:r>
              <a:rPr lang="en-US" sz="2800" b="1" dirty="0" smtClean="0">
                <a:solidFill>
                  <a:schemeClr val="bg1"/>
                </a:solidFill>
                <a:latin typeface="Arial Black" panose="020B0A04020102020204" pitchFamily="34" charset="0"/>
              </a:rPr>
              <a:t>WHAT </a:t>
            </a:r>
            <a:r>
              <a:rPr lang="en-US" sz="2800" b="1" dirty="0">
                <a:solidFill>
                  <a:schemeClr val="bg1"/>
                </a:solidFill>
                <a:latin typeface="Arial Black" panose="020B0A04020102020204" pitchFamily="34" charset="0"/>
              </a:rPr>
              <a:t>ABOUT ANTIBIOTICS</a:t>
            </a:r>
            <a:r>
              <a:rPr lang="en-US" sz="2800" dirty="0">
                <a:solidFill>
                  <a:schemeClr val="bg1"/>
                </a:solidFill>
                <a:latin typeface="Arial Black" panose="020B0A04020102020204" pitchFamily="34" charset="0"/>
              </a:rPr>
              <a:t>? </a:t>
            </a:r>
            <a:endParaRPr lang="en-US" sz="2800" dirty="0">
              <a:solidFill>
                <a:schemeClr val="bg1"/>
              </a:solidFill>
              <a:latin typeface="Arial Black" panose="020B0A04020102020204" pitchFamily="34" charset="0"/>
              <a:ea typeface="Calibri" panose="020F0502020204030204" pitchFamily="34" charset="0"/>
            </a:endParaRPr>
          </a:p>
        </p:txBody>
      </p:sp>
      <p:sp>
        <p:nvSpPr>
          <p:cNvPr id="17" name="Rectangle 16"/>
          <p:cNvSpPr/>
          <p:nvPr/>
        </p:nvSpPr>
        <p:spPr>
          <a:xfrm>
            <a:off x="762000" y="8382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11" name="TextBox 10">
            <a:extLst>
              <a:ext uri="{FF2B5EF4-FFF2-40B4-BE49-F238E27FC236}">
                <a16:creationId xmlns:a16="http://schemas.microsoft.com/office/drawing/2014/main" id="{F4E402B9-FA89-4806-85DA-3DA82992DFD3}"/>
              </a:ext>
            </a:extLst>
          </p:cNvPr>
          <p:cNvSpPr txBox="1"/>
          <p:nvPr/>
        </p:nvSpPr>
        <p:spPr>
          <a:xfrm>
            <a:off x="600941" y="1001511"/>
            <a:ext cx="10913918" cy="5262979"/>
          </a:xfrm>
          <a:prstGeom prst="rect">
            <a:avLst/>
          </a:prstGeom>
          <a:noFill/>
        </p:spPr>
        <p:txBody>
          <a:bodyPr wrap="square" rtlCol="0">
            <a:spAutoFit/>
          </a:bodyPr>
          <a:lstStyle/>
          <a:p>
            <a:pPr marL="285750" indent="-285750">
              <a:buFont typeface="Courier New"/>
              <a:buChar char="o"/>
            </a:pPr>
            <a:r>
              <a:rPr lang="en-US" sz="2800" dirty="0" smtClean="0">
                <a:solidFill>
                  <a:schemeClr val="bg1"/>
                </a:solidFill>
                <a:latin typeface="Arial" panose="020B0604020202020204" pitchFamily="34" charset="0"/>
                <a:cs typeface="Arial" panose="020B0604020202020204" pitchFamily="34" charset="0"/>
              </a:rPr>
              <a:t>Common pediatric </a:t>
            </a:r>
            <a:r>
              <a:rPr lang="en-US" sz="2800" dirty="0">
                <a:solidFill>
                  <a:schemeClr val="bg1"/>
                </a:solidFill>
                <a:latin typeface="Arial" panose="020B0604020202020204" pitchFamily="34" charset="0"/>
                <a:cs typeface="Arial" panose="020B0604020202020204" pitchFamily="34" charset="0"/>
              </a:rPr>
              <a:t>diagnoses </a:t>
            </a:r>
            <a:r>
              <a:rPr lang="en-US" sz="2800" dirty="0" smtClean="0">
                <a:solidFill>
                  <a:schemeClr val="bg1"/>
                </a:solidFill>
                <a:latin typeface="Arial" panose="020B0604020202020204" pitchFamily="34" charset="0"/>
                <a:cs typeface="Arial" panose="020B0604020202020204" pitchFamily="34" charset="0"/>
              </a:rPr>
              <a:t>that requires antibiotic prescription:</a:t>
            </a:r>
          </a:p>
          <a:p>
            <a:pPr marL="742950" lvl="1" indent="-285750">
              <a:buFont typeface="Courier New"/>
              <a:buChar char="o"/>
            </a:pPr>
            <a:r>
              <a:rPr lang="en-US" sz="2800" dirty="0">
                <a:solidFill>
                  <a:schemeClr val="bg1"/>
                </a:solidFill>
                <a:latin typeface="Arial" panose="020B0604020202020204" pitchFamily="34" charset="0"/>
                <a:cs typeface="Arial" panose="020B0604020202020204" pitchFamily="34" charset="0"/>
              </a:rPr>
              <a:t>a</a:t>
            </a:r>
            <a:r>
              <a:rPr lang="en-US" sz="2800" dirty="0" smtClean="0">
                <a:solidFill>
                  <a:schemeClr val="bg1"/>
                </a:solidFill>
                <a:latin typeface="Arial" panose="020B0604020202020204" pitchFamily="34" charset="0"/>
                <a:cs typeface="Arial" panose="020B0604020202020204" pitchFamily="34" charset="0"/>
              </a:rPr>
              <a:t>sthma</a:t>
            </a:r>
          </a:p>
          <a:p>
            <a:pPr marL="742950" lvl="1" indent="-285750">
              <a:buFont typeface="Courier New"/>
              <a:buChar char="o"/>
            </a:pPr>
            <a:r>
              <a:rPr lang="en-US" sz="2800" dirty="0">
                <a:solidFill>
                  <a:schemeClr val="bg1"/>
                </a:solidFill>
                <a:latin typeface="Arial" panose="020B0604020202020204" pitchFamily="34" charset="0"/>
                <a:cs typeface="Arial" panose="020B0604020202020204" pitchFamily="34" charset="0"/>
              </a:rPr>
              <a:t>r</a:t>
            </a:r>
            <a:r>
              <a:rPr lang="en-US" sz="2800" dirty="0" smtClean="0">
                <a:solidFill>
                  <a:schemeClr val="bg1"/>
                </a:solidFill>
                <a:latin typeface="Arial" panose="020B0604020202020204" pitchFamily="34" charset="0"/>
                <a:cs typeface="Arial" panose="020B0604020202020204" pitchFamily="34" charset="0"/>
              </a:rPr>
              <a:t>espiratory distress</a:t>
            </a:r>
          </a:p>
          <a:p>
            <a:pPr marL="742950" lvl="1" indent="-285750">
              <a:buFont typeface="Courier New"/>
              <a:buChar char="o"/>
            </a:pPr>
            <a:r>
              <a:rPr lang="en-US" sz="2800" dirty="0" smtClean="0">
                <a:solidFill>
                  <a:schemeClr val="bg1"/>
                </a:solidFill>
                <a:latin typeface="Arial" panose="020B0604020202020204" pitchFamily="34" charset="0"/>
                <a:cs typeface="Arial" panose="020B0604020202020204" pitchFamily="34" charset="0"/>
              </a:rPr>
              <a:t>gastrointestinal infections</a:t>
            </a:r>
            <a:endParaRPr lang="en-US" sz="2800" dirty="0">
              <a:solidFill>
                <a:schemeClr val="bg1"/>
              </a:solidFill>
              <a:latin typeface="Arial" panose="020B0604020202020204" pitchFamily="34" charset="0"/>
              <a:cs typeface="Arial" panose="020B0604020202020204" pitchFamily="34" charset="0"/>
            </a:endParaRPr>
          </a:p>
          <a:p>
            <a:pPr marL="285750" indent="-285750">
              <a:buFont typeface="Courier New"/>
              <a:buChar char="o"/>
            </a:pPr>
            <a:endParaRPr lang="en-US" sz="2800" dirty="0" smtClean="0">
              <a:solidFill>
                <a:schemeClr val="bg1"/>
              </a:solidFill>
              <a:latin typeface="Arial" panose="020B0604020202020204" pitchFamily="34" charset="0"/>
              <a:cs typeface="Arial" panose="020B0604020202020204" pitchFamily="34" charset="0"/>
            </a:endParaRPr>
          </a:p>
          <a:p>
            <a:pPr marL="285750" indent="-285750">
              <a:buFont typeface="Courier New"/>
              <a:buChar char="o"/>
            </a:pPr>
            <a:r>
              <a:rPr lang="en-US" sz="2800" dirty="0" smtClean="0">
                <a:solidFill>
                  <a:schemeClr val="bg1"/>
                </a:solidFill>
                <a:latin typeface="Arial" panose="020B0604020202020204" pitchFamily="34" charset="0"/>
                <a:cs typeface="Arial" panose="020B0604020202020204" pitchFamily="34" charset="0"/>
              </a:rPr>
              <a:t>Are the same </a:t>
            </a:r>
            <a:r>
              <a:rPr lang="en-US" sz="2800" u="sng" dirty="0" smtClean="0">
                <a:solidFill>
                  <a:schemeClr val="bg1"/>
                </a:solidFill>
                <a:latin typeface="Arial" panose="020B0604020202020204" pitchFamily="34" charset="0"/>
                <a:cs typeface="Arial" panose="020B0604020202020204" pitchFamily="34" charset="0"/>
              </a:rPr>
              <a:t>infant health outcomes</a:t>
            </a:r>
            <a:r>
              <a:rPr lang="en-US" sz="2800" dirty="0" smtClean="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linked to c-section delivery. </a:t>
            </a:r>
            <a:endParaRPr lang="en-US" sz="2800" dirty="0" smtClean="0">
              <a:solidFill>
                <a:schemeClr val="bg1"/>
              </a:solidFill>
              <a:latin typeface="Arial" panose="020B0604020202020204" pitchFamily="34" charset="0"/>
              <a:cs typeface="Arial" panose="020B0604020202020204" pitchFamily="34" charset="0"/>
            </a:endParaRPr>
          </a:p>
          <a:p>
            <a:endParaRPr lang="en-US" sz="2800" dirty="0">
              <a:solidFill>
                <a:schemeClr val="bg1"/>
              </a:solidFill>
              <a:latin typeface="Arial" panose="020B0604020202020204" pitchFamily="34" charset="0"/>
              <a:cs typeface="Arial" panose="020B0604020202020204" pitchFamily="34" charset="0"/>
            </a:endParaRPr>
          </a:p>
          <a:p>
            <a:pPr marL="285750" indent="-285750">
              <a:buFont typeface="Courier New"/>
              <a:buChar char="o"/>
            </a:pPr>
            <a:r>
              <a:rPr lang="en-US" sz="2800" dirty="0">
                <a:solidFill>
                  <a:schemeClr val="bg1"/>
                </a:solidFill>
                <a:latin typeface="Arial" panose="020B0604020202020204" pitchFamily="34" charset="0"/>
                <a:cs typeface="Arial" panose="020B0604020202020204" pitchFamily="34" charset="0"/>
              </a:rPr>
              <a:t>We hypothesized that infants delivered via cesarean section will be more likely to be prescribed antibiotics than vaginally delivered infants.  </a:t>
            </a:r>
          </a:p>
          <a:p>
            <a:pPr marL="285750" indent="-285750">
              <a:buFont typeface="Courier New"/>
              <a:buChar char="o"/>
            </a:pPr>
            <a:endParaRPr lang="en-US" sz="2800" dirty="0">
              <a:solidFill>
                <a:schemeClr val="bg1"/>
              </a:solidFill>
              <a:latin typeface="Arial" panose="020B0604020202020204" pitchFamily="34" charset="0"/>
              <a:cs typeface="Arial" panose="020B0604020202020204" pitchFamily="34" charset="0"/>
            </a:endParaRPr>
          </a:p>
          <a:p>
            <a:pPr marL="285750" indent="-285750">
              <a:buFont typeface="Courier New"/>
              <a:buChar char="o"/>
            </a:pP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305563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15945"/>
            <a:ext cx="10820400" cy="464101"/>
          </a:xfrm>
        </p:spPr>
        <p:txBody>
          <a:bodyPr/>
          <a:lstStyle/>
          <a:p>
            <a:pPr marL="0" marR="0" algn="l">
              <a:lnSpc>
                <a:spcPct val="115000"/>
              </a:lnSpc>
              <a:spcBef>
                <a:spcPts val="0"/>
              </a:spcBef>
              <a:spcAft>
                <a:spcPts val="0"/>
              </a:spcAft>
            </a:pPr>
            <a:r>
              <a:rPr lang="en-US" sz="2800" dirty="0" err="1">
                <a:solidFill>
                  <a:schemeClr val="bg1"/>
                </a:solidFill>
              </a:rPr>
              <a:t>UFHealth</a:t>
            </a:r>
            <a:r>
              <a:rPr lang="en-US" sz="2800" dirty="0">
                <a:solidFill>
                  <a:schemeClr val="bg1"/>
                </a:solidFill>
              </a:rPr>
              <a:t> EHR infant population by mode of delivery, 2011-2017</a:t>
            </a:r>
            <a:endParaRPr lang="en-US" sz="2800" dirty="0">
              <a:solidFill>
                <a:schemeClr val="bg1"/>
              </a:solidFill>
              <a:latin typeface="Calibri" panose="020F0502020204030204" pitchFamily="34" charset="0"/>
              <a:ea typeface="Calibri" panose="020F0502020204030204" pitchFamily="34" charset="0"/>
            </a:endParaRPr>
          </a:p>
        </p:txBody>
      </p:sp>
      <p:sp>
        <p:nvSpPr>
          <p:cNvPr id="17" name="Rectangle 16"/>
          <p:cNvSpPr/>
          <p:nvPr/>
        </p:nvSpPr>
        <p:spPr>
          <a:xfrm>
            <a:off x="762000" y="8382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graphicFrame>
        <p:nvGraphicFramePr>
          <p:cNvPr id="10" name="Content Placeholder 3">
            <a:extLst>
              <a:ext uri="{FF2B5EF4-FFF2-40B4-BE49-F238E27FC236}">
                <a16:creationId xmlns:a16="http://schemas.microsoft.com/office/drawing/2014/main" id="{67FCA1F0-0BFE-4B87-857B-FA626B0980FE}"/>
              </a:ext>
            </a:extLst>
          </p:cNvPr>
          <p:cNvGraphicFramePr>
            <a:graphicFrameLocks/>
          </p:cNvGraphicFramePr>
          <p:nvPr>
            <p:extLst>
              <p:ext uri="{D42A27DB-BD31-4B8C-83A1-F6EECF244321}">
                <p14:modId xmlns:p14="http://schemas.microsoft.com/office/powerpoint/2010/main" val="3959150275"/>
              </p:ext>
            </p:extLst>
          </p:nvPr>
        </p:nvGraphicFramePr>
        <p:xfrm>
          <a:off x="762000" y="1143000"/>
          <a:ext cx="10287001" cy="3925824"/>
        </p:xfrm>
        <a:graphic>
          <a:graphicData uri="http://schemas.openxmlformats.org/drawingml/2006/table">
            <a:tbl>
              <a:tblPr firstRow="1" firstCol="1" bandRow="1">
                <a:tableStyleId>{5C22544A-7EE6-4342-B048-85BDC9FD1C3A}</a:tableStyleId>
              </a:tblPr>
              <a:tblGrid>
                <a:gridCol w="4114800">
                  <a:extLst>
                    <a:ext uri="{9D8B030D-6E8A-4147-A177-3AD203B41FA5}">
                      <a16:colId xmlns:a16="http://schemas.microsoft.com/office/drawing/2014/main" val="3717415984"/>
                    </a:ext>
                  </a:extLst>
                </a:gridCol>
                <a:gridCol w="1423721">
                  <a:extLst>
                    <a:ext uri="{9D8B030D-6E8A-4147-A177-3AD203B41FA5}">
                      <a16:colId xmlns:a16="http://schemas.microsoft.com/office/drawing/2014/main" val="1900485066"/>
                    </a:ext>
                  </a:extLst>
                </a:gridCol>
                <a:gridCol w="1582142">
                  <a:extLst>
                    <a:ext uri="{9D8B030D-6E8A-4147-A177-3AD203B41FA5}">
                      <a16:colId xmlns:a16="http://schemas.microsoft.com/office/drawing/2014/main" val="403668106"/>
                    </a:ext>
                  </a:extLst>
                </a:gridCol>
                <a:gridCol w="1582142">
                  <a:extLst>
                    <a:ext uri="{9D8B030D-6E8A-4147-A177-3AD203B41FA5}">
                      <a16:colId xmlns:a16="http://schemas.microsoft.com/office/drawing/2014/main" val="2708805371"/>
                    </a:ext>
                  </a:extLst>
                </a:gridCol>
                <a:gridCol w="1584196">
                  <a:extLst>
                    <a:ext uri="{9D8B030D-6E8A-4147-A177-3AD203B41FA5}">
                      <a16:colId xmlns:a16="http://schemas.microsoft.com/office/drawing/2014/main" val="3753351626"/>
                    </a:ext>
                  </a:extLst>
                </a:gridCol>
              </a:tblGrid>
              <a:tr h="516152">
                <a:tc>
                  <a:txBody>
                    <a:bodyPr/>
                    <a:lstStyle/>
                    <a:p>
                      <a:pPr marL="0" marR="0" algn="l">
                        <a:lnSpc>
                          <a:spcPct val="115000"/>
                        </a:lnSpc>
                        <a:spcBef>
                          <a:spcPts val="0"/>
                        </a:spcBef>
                        <a:spcAft>
                          <a:spcPts val="0"/>
                        </a:spcAft>
                      </a:pPr>
                      <a:r>
                        <a:rPr lang="en-US" sz="1600" dirty="0">
                          <a:effectLst/>
                        </a:rPr>
                        <a:t> </a:t>
                      </a:r>
                      <a:endParaRPr lang="en-US" sz="1800" dirty="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dirty="0">
                          <a:effectLst/>
                        </a:rPr>
                        <a:t>Total</a:t>
                      </a:r>
                      <a:endParaRPr lang="en-US" sz="1800" dirty="0">
                        <a:effectLst/>
                      </a:endParaRPr>
                    </a:p>
                    <a:p>
                      <a:pPr marL="0" marR="0" algn="ctr">
                        <a:lnSpc>
                          <a:spcPct val="115000"/>
                        </a:lnSpc>
                        <a:spcBef>
                          <a:spcPts val="0"/>
                        </a:spcBef>
                        <a:spcAft>
                          <a:spcPts val="0"/>
                        </a:spcAft>
                      </a:pPr>
                      <a:r>
                        <a:rPr lang="en-US" sz="1600" dirty="0">
                          <a:effectLst/>
                        </a:rPr>
                        <a:t>n = 4,024</a:t>
                      </a:r>
                      <a:endParaRPr lang="en-US" sz="1800" dirty="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dirty="0">
                          <a:effectLst/>
                        </a:rPr>
                        <a:t>Cesarean Section</a:t>
                      </a:r>
                      <a:endParaRPr lang="en-US" sz="1800" dirty="0">
                        <a:effectLst/>
                      </a:endParaRPr>
                    </a:p>
                    <a:p>
                      <a:pPr marL="0" marR="0" algn="ctr">
                        <a:lnSpc>
                          <a:spcPct val="115000"/>
                        </a:lnSpc>
                        <a:spcBef>
                          <a:spcPts val="0"/>
                        </a:spcBef>
                        <a:spcAft>
                          <a:spcPts val="0"/>
                        </a:spcAft>
                      </a:pPr>
                      <a:r>
                        <a:rPr lang="en-US" sz="1600" dirty="0">
                          <a:effectLst/>
                        </a:rPr>
                        <a:t>n = 1,211</a:t>
                      </a:r>
                      <a:endParaRPr lang="en-US" sz="1800" dirty="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dirty="0">
                          <a:effectLst/>
                        </a:rPr>
                        <a:t>Vaginal Delivery</a:t>
                      </a:r>
                      <a:endParaRPr lang="en-US" sz="1800" dirty="0">
                        <a:effectLst/>
                      </a:endParaRPr>
                    </a:p>
                    <a:p>
                      <a:pPr marL="0" marR="0" algn="ctr">
                        <a:lnSpc>
                          <a:spcPct val="115000"/>
                        </a:lnSpc>
                        <a:spcBef>
                          <a:spcPts val="0"/>
                        </a:spcBef>
                        <a:spcAft>
                          <a:spcPts val="0"/>
                        </a:spcAft>
                      </a:pPr>
                      <a:r>
                        <a:rPr lang="en-US" sz="1600" dirty="0">
                          <a:effectLst/>
                        </a:rPr>
                        <a:t>n = 2,813</a:t>
                      </a:r>
                      <a:endParaRPr lang="en-US" sz="1800" dirty="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dirty="0">
                          <a:effectLst/>
                        </a:rPr>
                        <a:t>p-value</a:t>
                      </a:r>
                      <a:endParaRPr lang="en-US" sz="1800" dirty="0">
                        <a:effectLst/>
                        <a:latin typeface="Calibri" panose="020F0502020204030204" pitchFamily="34" charset="0"/>
                        <a:ea typeface="Calibri" panose="020F0502020204030204" pitchFamily="34" charset="0"/>
                      </a:endParaRPr>
                    </a:p>
                  </a:txBody>
                  <a:tcPr marL="54574" marR="54574" marT="0" marB="0"/>
                </a:tc>
                <a:extLst>
                  <a:ext uri="{0D108BD9-81ED-4DB2-BD59-A6C34878D82A}">
                    <a16:rowId xmlns:a16="http://schemas.microsoft.com/office/drawing/2014/main" val="279868956"/>
                  </a:ext>
                </a:extLst>
              </a:tr>
              <a:tr h="0">
                <a:tc>
                  <a:txBody>
                    <a:bodyPr/>
                    <a:lstStyle/>
                    <a:p>
                      <a:pPr marL="0" marR="0" algn="l">
                        <a:lnSpc>
                          <a:spcPct val="115000"/>
                        </a:lnSpc>
                        <a:spcBef>
                          <a:spcPts val="0"/>
                        </a:spcBef>
                        <a:spcAft>
                          <a:spcPts val="0"/>
                        </a:spcAft>
                        <a:tabLst>
                          <a:tab pos="552450" algn="l"/>
                        </a:tabLst>
                      </a:pPr>
                      <a:r>
                        <a:rPr lang="en-US" sz="1600" dirty="0">
                          <a:effectLst/>
                        </a:rPr>
                        <a:t> Infant Characteristics</a:t>
                      </a:r>
                      <a:endParaRPr lang="en-US" sz="1800" dirty="0">
                        <a:effectLst/>
                        <a:latin typeface="Calibri" panose="020F0502020204030204" pitchFamily="34" charset="0"/>
                        <a:ea typeface="Calibri" panose="020F0502020204030204" pitchFamily="34" charset="0"/>
                      </a:endParaRPr>
                    </a:p>
                  </a:txBody>
                  <a:tcPr marL="54574" marR="54574" marT="0" marB="0"/>
                </a:tc>
                <a:tc>
                  <a:txBody>
                    <a:bodyPr/>
                    <a:lstStyle/>
                    <a:p>
                      <a:pPr marL="0" marR="0" algn="l">
                        <a:lnSpc>
                          <a:spcPct val="115000"/>
                        </a:lnSpc>
                        <a:spcBef>
                          <a:spcPts val="0"/>
                        </a:spcBef>
                        <a:spcAft>
                          <a:spcPts val="0"/>
                        </a:spcAft>
                      </a:pPr>
                      <a:r>
                        <a:rPr lang="en-US" sz="1600" dirty="0">
                          <a:effectLst/>
                        </a:rPr>
                        <a:t> </a:t>
                      </a:r>
                      <a:endParaRPr lang="en-US" sz="1800" dirty="0">
                        <a:effectLst/>
                        <a:latin typeface="Calibri" panose="020F0502020204030204" pitchFamily="34" charset="0"/>
                        <a:ea typeface="Calibri" panose="020F0502020204030204" pitchFamily="34" charset="0"/>
                      </a:endParaRPr>
                    </a:p>
                  </a:txBody>
                  <a:tcPr marL="54574" marR="54574" marT="0" marB="0"/>
                </a:tc>
                <a:tc>
                  <a:txBody>
                    <a:bodyPr/>
                    <a:lstStyle/>
                    <a:p>
                      <a:pPr marL="0" marR="0" algn="l">
                        <a:lnSpc>
                          <a:spcPct val="115000"/>
                        </a:lnSpc>
                        <a:spcBef>
                          <a:spcPts val="0"/>
                        </a:spcBef>
                        <a:spcAft>
                          <a:spcPts val="0"/>
                        </a:spcAft>
                      </a:pPr>
                      <a:r>
                        <a:rPr lang="en-US" sz="1600">
                          <a:effectLst/>
                        </a:rPr>
                        <a:t> </a:t>
                      </a:r>
                      <a:endParaRPr lang="en-US" sz="1800">
                        <a:effectLst/>
                        <a:latin typeface="Calibri" panose="020F0502020204030204" pitchFamily="34" charset="0"/>
                        <a:ea typeface="Calibri" panose="020F0502020204030204" pitchFamily="34" charset="0"/>
                      </a:endParaRPr>
                    </a:p>
                  </a:txBody>
                  <a:tcPr marL="54574" marR="54574" marT="0" marB="0"/>
                </a:tc>
                <a:tc>
                  <a:txBody>
                    <a:bodyPr/>
                    <a:lstStyle/>
                    <a:p>
                      <a:pPr marL="0" marR="0" algn="l">
                        <a:lnSpc>
                          <a:spcPct val="115000"/>
                        </a:lnSpc>
                        <a:spcBef>
                          <a:spcPts val="0"/>
                        </a:spcBef>
                        <a:spcAft>
                          <a:spcPts val="0"/>
                        </a:spcAft>
                      </a:pPr>
                      <a:r>
                        <a:rPr lang="en-US" sz="1600">
                          <a:effectLst/>
                        </a:rPr>
                        <a:t> </a:t>
                      </a:r>
                      <a:endParaRPr lang="en-US" sz="180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a:effectLst/>
                        </a:rPr>
                        <a:t> </a:t>
                      </a:r>
                      <a:endParaRPr lang="en-US" sz="1800">
                        <a:effectLst/>
                        <a:latin typeface="Calibri" panose="020F0502020204030204" pitchFamily="34" charset="0"/>
                        <a:ea typeface="Calibri" panose="020F0502020204030204" pitchFamily="34" charset="0"/>
                      </a:endParaRPr>
                    </a:p>
                  </a:txBody>
                  <a:tcPr marL="54574" marR="54574" marT="0" marB="0"/>
                </a:tc>
                <a:extLst>
                  <a:ext uri="{0D108BD9-81ED-4DB2-BD59-A6C34878D82A}">
                    <a16:rowId xmlns:a16="http://schemas.microsoft.com/office/drawing/2014/main" val="2697645650"/>
                  </a:ext>
                </a:extLst>
              </a:tr>
              <a:tr h="122819">
                <a:tc>
                  <a:txBody>
                    <a:bodyPr/>
                    <a:lstStyle/>
                    <a:p>
                      <a:pPr marL="457200" marR="0" algn="l">
                        <a:lnSpc>
                          <a:spcPct val="115000"/>
                        </a:lnSpc>
                        <a:spcBef>
                          <a:spcPts val="0"/>
                        </a:spcBef>
                        <a:spcAft>
                          <a:spcPts val="0"/>
                        </a:spcAft>
                        <a:tabLst>
                          <a:tab pos="552450" algn="l"/>
                        </a:tabLst>
                      </a:pPr>
                      <a:r>
                        <a:rPr lang="en-US" sz="1600" dirty="0">
                          <a:effectLst/>
                        </a:rPr>
                        <a:t>Gender</a:t>
                      </a:r>
                      <a:endParaRPr lang="en-US" sz="1800" dirty="0">
                        <a:effectLst/>
                        <a:latin typeface="Calibri" panose="020F0502020204030204" pitchFamily="34" charset="0"/>
                        <a:ea typeface="Calibri" panose="020F0502020204030204" pitchFamily="34" charset="0"/>
                      </a:endParaRPr>
                    </a:p>
                  </a:txBody>
                  <a:tcPr marL="54574" marR="54574" marT="0" marB="0"/>
                </a:tc>
                <a:tc>
                  <a:txBody>
                    <a:bodyPr/>
                    <a:lstStyle/>
                    <a:p>
                      <a:pPr marL="0" marR="0" algn="l">
                        <a:lnSpc>
                          <a:spcPct val="115000"/>
                        </a:lnSpc>
                        <a:spcBef>
                          <a:spcPts val="0"/>
                        </a:spcBef>
                        <a:spcAft>
                          <a:spcPts val="0"/>
                        </a:spcAft>
                      </a:pPr>
                      <a:r>
                        <a:rPr lang="en-US" sz="1600" dirty="0">
                          <a:effectLst/>
                        </a:rPr>
                        <a:t> </a:t>
                      </a:r>
                      <a:endParaRPr lang="en-US" sz="1800" dirty="0">
                        <a:effectLst/>
                        <a:latin typeface="Calibri" panose="020F0502020204030204" pitchFamily="34" charset="0"/>
                        <a:ea typeface="Calibri" panose="020F0502020204030204" pitchFamily="34" charset="0"/>
                      </a:endParaRPr>
                    </a:p>
                  </a:txBody>
                  <a:tcPr marL="54574" marR="54574" marT="0" marB="0"/>
                </a:tc>
                <a:tc>
                  <a:txBody>
                    <a:bodyPr/>
                    <a:lstStyle/>
                    <a:p>
                      <a:pPr marL="0" marR="0" algn="l">
                        <a:lnSpc>
                          <a:spcPct val="115000"/>
                        </a:lnSpc>
                        <a:spcBef>
                          <a:spcPts val="0"/>
                        </a:spcBef>
                        <a:spcAft>
                          <a:spcPts val="0"/>
                        </a:spcAft>
                      </a:pPr>
                      <a:r>
                        <a:rPr lang="en-US" sz="1600" dirty="0">
                          <a:effectLst/>
                        </a:rPr>
                        <a:t> </a:t>
                      </a:r>
                      <a:endParaRPr lang="en-US" sz="1800" dirty="0">
                        <a:effectLst/>
                        <a:latin typeface="Calibri" panose="020F0502020204030204" pitchFamily="34" charset="0"/>
                        <a:ea typeface="Calibri" panose="020F0502020204030204" pitchFamily="34" charset="0"/>
                      </a:endParaRPr>
                    </a:p>
                  </a:txBody>
                  <a:tcPr marL="54574" marR="54574" marT="0" marB="0"/>
                </a:tc>
                <a:tc>
                  <a:txBody>
                    <a:bodyPr/>
                    <a:lstStyle/>
                    <a:p>
                      <a:pPr marL="0" marR="0" algn="l">
                        <a:lnSpc>
                          <a:spcPct val="115000"/>
                        </a:lnSpc>
                        <a:spcBef>
                          <a:spcPts val="0"/>
                        </a:spcBef>
                        <a:spcAft>
                          <a:spcPts val="0"/>
                        </a:spcAft>
                      </a:pPr>
                      <a:r>
                        <a:rPr lang="en-US" sz="1600">
                          <a:effectLst/>
                        </a:rPr>
                        <a:t> </a:t>
                      </a:r>
                      <a:endParaRPr lang="en-US" sz="180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dirty="0">
                          <a:effectLst/>
                        </a:rPr>
                        <a:t> </a:t>
                      </a:r>
                      <a:endParaRPr lang="en-US" sz="1800" dirty="0">
                        <a:effectLst/>
                        <a:latin typeface="Calibri" panose="020F0502020204030204" pitchFamily="34" charset="0"/>
                        <a:ea typeface="Calibri" panose="020F0502020204030204" pitchFamily="34" charset="0"/>
                      </a:endParaRPr>
                    </a:p>
                  </a:txBody>
                  <a:tcPr marL="54574" marR="54574" marT="0" marB="0"/>
                </a:tc>
                <a:extLst>
                  <a:ext uri="{0D108BD9-81ED-4DB2-BD59-A6C34878D82A}">
                    <a16:rowId xmlns:a16="http://schemas.microsoft.com/office/drawing/2014/main" val="2550765179"/>
                  </a:ext>
                </a:extLst>
              </a:tr>
              <a:tr h="122819">
                <a:tc>
                  <a:txBody>
                    <a:bodyPr/>
                    <a:lstStyle/>
                    <a:p>
                      <a:pPr marL="457200" marR="0" algn="l">
                        <a:lnSpc>
                          <a:spcPct val="115000"/>
                        </a:lnSpc>
                        <a:spcBef>
                          <a:spcPts val="0"/>
                        </a:spcBef>
                        <a:spcAft>
                          <a:spcPts val="0"/>
                        </a:spcAft>
                        <a:tabLst>
                          <a:tab pos="552450" algn="l"/>
                        </a:tabLst>
                      </a:pPr>
                      <a:r>
                        <a:rPr lang="en-US" sz="1600" dirty="0">
                          <a:effectLst/>
                        </a:rPr>
                        <a:t>    Female</a:t>
                      </a:r>
                      <a:endParaRPr lang="en-US" sz="1800" dirty="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a:effectLst/>
                        </a:rPr>
                        <a:t>49.3</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47.8</a:t>
                      </a:r>
                      <a:endParaRPr lang="en-US" sz="1800" dirty="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a:effectLst/>
                        </a:rPr>
                        <a:t>49.9</a:t>
                      </a:r>
                      <a:endParaRPr lang="en-US" sz="1800">
                        <a:effectLst/>
                        <a:latin typeface="Calibri" panose="020F0502020204030204" pitchFamily="34" charset="0"/>
                        <a:ea typeface="Calibri" panose="020F0502020204030204" pitchFamily="34" charset="0"/>
                      </a:endParaRPr>
                    </a:p>
                  </a:txBody>
                  <a:tcPr marL="54574" marR="54574" marT="0" marB="0" anchor="ctr"/>
                </a:tc>
                <a:tc rowSpan="2">
                  <a:txBody>
                    <a:bodyPr/>
                    <a:lstStyle/>
                    <a:p>
                      <a:pPr marL="0" marR="0" algn="ctr">
                        <a:lnSpc>
                          <a:spcPct val="115000"/>
                        </a:lnSpc>
                        <a:spcBef>
                          <a:spcPts val="0"/>
                        </a:spcBef>
                        <a:spcAft>
                          <a:spcPts val="0"/>
                        </a:spcAft>
                      </a:pPr>
                      <a:r>
                        <a:rPr lang="en-US" sz="1600" dirty="0">
                          <a:effectLst/>
                        </a:rPr>
                        <a:t>0.2297</a:t>
                      </a:r>
                      <a:endParaRPr lang="en-US" sz="1800" dirty="0">
                        <a:effectLst/>
                        <a:latin typeface="Calibri" panose="020F0502020204030204" pitchFamily="34" charset="0"/>
                        <a:ea typeface="Calibri" panose="020F0502020204030204" pitchFamily="34" charset="0"/>
                      </a:endParaRPr>
                    </a:p>
                  </a:txBody>
                  <a:tcPr marL="54574" marR="54574" marT="0" marB="0" anchor="ctr"/>
                </a:tc>
                <a:extLst>
                  <a:ext uri="{0D108BD9-81ED-4DB2-BD59-A6C34878D82A}">
                    <a16:rowId xmlns:a16="http://schemas.microsoft.com/office/drawing/2014/main" val="1832827728"/>
                  </a:ext>
                </a:extLst>
              </a:tr>
              <a:tr h="122819">
                <a:tc>
                  <a:txBody>
                    <a:bodyPr/>
                    <a:lstStyle/>
                    <a:p>
                      <a:pPr marL="457200" marR="0" algn="l">
                        <a:lnSpc>
                          <a:spcPct val="115000"/>
                        </a:lnSpc>
                        <a:spcBef>
                          <a:spcPts val="0"/>
                        </a:spcBef>
                        <a:spcAft>
                          <a:spcPts val="0"/>
                        </a:spcAft>
                        <a:tabLst>
                          <a:tab pos="552450" algn="l"/>
                        </a:tabLst>
                      </a:pPr>
                      <a:r>
                        <a:rPr lang="en-US" sz="1600" dirty="0">
                          <a:effectLst/>
                        </a:rPr>
                        <a:t>    Male</a:t>
                      </a:r>
                      <a:endParaRPr lang="en-US" sz="1800" dirty="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a:effectLst/>
                        </a:rPr>
                        <a:t>50.7</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52.2</a:t>
                      </a:r>
                      <a:endParaRPr lang="en-US" sz="1800" dirty="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a:effectLst/>
                        </a:rPr>
                        <a:t>50.1</a:t>
                      </a:r>
                      <a:endParaRPr lang="en-US" sz="1800">
                        <a:effectLst/>
                        <a:latin typeface="Calibri" panose="020F0502020204030204" pitchFamily="34" charset="0"/>
                        <a:ea typeface="Calibri" panose="020F0502020204030204" pitchFamily="34" charset="0"/>
                      </a:endParaRPr>
                    </a:p>
                  </a:txBody>
                  <a:tcPr marL="54574" marR="54574" marT="0" marB="0" anchor="ctr"/>
                </a:tc>
                <a:tc vMerge="1">
                  <a:txBody>
                    <a:bodyPr/>
                    <a:lstStyle/>
                    <a:p>
                      <a:endParaRPr lang="en-US"/>
                    </a:p>
                  </a:txBody>
                  <a:tcPr/>
                </a:tc>
                <a:extLst>
                  <a:ext uri="{0D108BD9-81ED-4DB2-BD59-A6C34878D82A}">
                    <a16:rowId xmlns:a16="http://schemas.microsoft.com/office/drawing/2014/main" val="701550035"/>
                  </a:ext>
                </a:extLst>
              </a:tr>
              <a:tr h="122819">
                <a:tc>
                  <a:txBody>
                    <a:bodyPr/>
                    <a:lstStyle/>
                    <a:p>
                      <a:pPr marL="457200" marR="0" algn="l">
                        <a:lnSpc>
                          <a:spcPct val="115000"/>
                        </a:lnSpc>
                        <a:spcBef>
                          <a:spcPts val="0"/>
                        </a:spcBef>
                        <a:spcAft>
                          <a:spcPts val="0"/>
                        </a:spcAft>
                        <a:tabLst>
                          <a:tab pos="552450" algn="l"/>
                        </a:tabLst>
                      </a:pPr>
                      <a:r>
                        <a:rPr lang="en-US" sz="1600">
                          <a:effectLst/>
                        </a:rPr>
                        <a:t>Race/Ethnicity</a:t>
                      </a:r>
                      <a:endParaRPr lang="en-US" sz="180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a:effectLst/>
                        </a:rPr>
                        <a:t> </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 </a:t>
                      </a:r>
                      <a:endParaRPr lang="en-US" sz="1800" dirty="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a:effectLst/>
                        </a:rPr>
                        <a:t> </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 </a:t>
                      </a:r>
                      <a:endParaRPr lang="en-US" sz="1800" dirty="0">
                        <a:effectLst/>
                        <a:latin typeface="Calibri" panose="020F0502020204030204" pitchFamily="34" charset="0"/>
                        <a:ea typeface="Calibri" panose="020F0502020204030204" pitchFamily="34" charset="0"/>
                      </a:endParaRPr>
                    </a:p>
                  </a:txBody>
                  <a:tcPr marL="54574" marR="54574" marT="0" marB="0"/>
                </a:tc>
                <a:extLst>
                  <a:ext uri="{0D108BD9-81ED-4DB2-BD59-A6C34878D82A}">
                    <a16:rowId xmlns:a16="http://schemas.microsoft.com/office/drawing/2014/main" val="2364598941"/>
                  </a:ext>
                </a:extLst>
              </a:tr>
              <a:tr h="122819">
                <a:tc>
                  <a:txBody>
                    <a:bodyPr/>
                    <a:lstStyle/>
                    <a:p>
                      <a:pPr marL="457200" marR="0" algn="l">
                        <a:lnSpc>
                          <a:spcPct val="115000"/>
                        </a:lnSpc>
                        <a:spcBef>
                          <a:spcPts val="0"/>
                        </a:spcBef>
                        <a:spcAft>
                          <a:spcPts val="0"/>
                        </a:spcAft>
                        <a:tabLst>
                          <a:tab pos="552450" algn="l"/>
                        </a:tabLst>
                      </a:pPr>
                      <a:r>
                        <a:rPr lang="en-US" sz="1600">
                          <a:effectLst/>
                        </a:rPr>
                        <a:t>    Non-Hispanic White</a:t>
                      </a:r>
                      <a:endParaRPr lang="en-US" sz="180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dirty="0">
                          <a:effectLst/>
                        </a:rPr>
                        <a:t>41.3</a:t>
                      </a:r>
                      <a:endParaRPr lang="en-US" sz="1800" dirty="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42.1</a:t>
                      </a:r>
                      <a:endParaRPr lang="en-US" sz="1800" dirty="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a:effectLst/>
                        </a:rPr>
                        <a:t>40.9</a:t>
                      </a:r>
                      <a:endParaRPr lang="en-US" sz="1800">
                        <a:effectLst/>
                        <a:latin typeface="Calibri" panose="020F0502020204030204" pitchFamily="34" charset="0"/>
                        <a:ea typeface="Calibri" panose="020F0502020204030204" pitchFamily="34" charset="0"/>
                      </a:endParaRPr>
                    </a:p>
                  </a:txBody>
                  <a:tcPr marL="54574" marR="54574" marT="0" marB="0" anchor="ctr"/>
                </a:tc>
                <a:tc rowSpan="4">
                  <a:txBody>
                    <a:bodyPr/>
                    <a:lstStyle/>
                    <a:p>
                      <a:pPr marL="0" marR="0" algn="ctr">
                        <a:lnSpc>
                          <a:spcPct val="115000"/>
                        </a:lnSpc>
                        <a:spcBef>
                          <a:spcPts val="0"/>
                        </a:spcBef>
                        <a:spcAft>
                          <a:spcPts val="0"/>
                        </a:spcAft>
                      </a:pPr>
                      <a:r>
                        <a:rPr lang="en-US" sz="1600" dirty="0">
                          <a:effectLst/>
                        </a:rPr>
                        <a:t>0.3139</a:t>
                      </a:r>
                      <a:endParaRPr lang="en-US" sz="1800" dirty="0">
                        <a:effectLst/>
                        <a:latin typeface="Calibri" panose="020F0502020204030204" pitchFamily="34" charset="0"/>
                        <a:ea typeface="Calibri" panose="020F0502020204030204" pitchFamily="34" charset="0"/>
                      </a:endParaRPr>
                    </a:p>
                  </a:txBody>
                  <a:tcPr marL="54574" marR="54574" marT="0" marB="0" anchor="ctr"/>
                </a:tc>
                <a:extLst>
                  <a:ext uri="{0D108BD9-81ED-4DB2-BD59-A6C34878D82A}">
                    <a16:rowId xmlns:a16="http://schemas.microsoft.com/office/drawing/2014/main" val="1618769214"/>
                  </a:ext>
                </a:extLst>
              </a:tr>
              <a:tr h="122819">
                <a:tc>
                  <a:txBody>
                    <a:bodyPr/>
                    <a:lstStyle/>
                    <a:p>
                      <a:pPr marL="457200" marR="0" algn="l">
                        <a:lnSpc>
                          <a:spcPct val="115000"/>
                        </a:lnSpc>
                        <a:spcBef>
                          <a:spcPts val="0"/>
                        </a:spcBef>
                        <a:spcAft>
                          <a:spcPts val="0"/>
                        </a:spcAft>
                        <a:tabLst>
                          <a:tab pos="552450" algn="l"/>
                        </a:tabLst>
                      </a:pPr>
                      <a:r>
                        <a:rPr lang="en-US" sz="1600">
                          <a:effectLst/>
                        </a:rPr>
                        <a:t>    Non-Hispanic Black</a:t>
                      </a:r>
                      <a:endParaRPr lang="en-US" sz="180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a:effectLst/>
                        </a:rPr>
                        <a:t>33.4</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a:effectLst/>
                        </a:rPr>
                        <a:t>34.5</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a:effectLst/>
                        </a:rPr>
                        <a:t>32.9</a:t>
                      </a:r>
                      <a:endParaRPr lang="en-US" sz="1800">
                        <a:effectLst/>
                        <a:latin typeface="Calibri" panose="020F0502020204030204" pitchFamily="34" charset="0"/>
                        <a:ea typeface="Calibri" panose="020F0502020204030204" pitchFamily="34" charset="0"/>
                      </a:endParaRPr>
                    </a:p>
                  </a:txBody>
                  <a:tcPr marL="54574" marR="54574" marT="0" marB="0" anchor="ctr"/>
                </a:tc>
                <a:tc vMerge="1">
                  <a:txBody>
                    <a:bodyPr/>
                    <a:lstStyle/>
                    <a:p>
                      <a:endParaRPr lang="en-US"/>
                    </a:p>
                  </a:txBody>
                  <a:tcPr/>
                </a:tc>
                <a:extLst>
                  <a:ext uri="{0D108BD9-81ED-4DB2-BD59-A6C34878D82A}">
                    <a16:rowId xmlns:a16="http://schemas.microsoft.com/office/drawing/2014/main" val="2856851884"/>
                  </a:ext>
                </a:extLst>
              </a:tr>
              <a:tr h="122819">
                <a:tc>
                  <a:txBody>
                    <a:bodyPr/>
                    <a:lstStyle/>
                    <a:p>
                      <a:pPr marL="457200" marR="0" algn="l">
                        <a:lnSpc>
                          <a:spcPct val="115000"/>
                        </a:lnSpc>
                        <a:spcBef>
                          <a:spcPts val="0"/>
                        </a:spcBef>
                        <a:spcAft>
                          <a:spcPts val="0"/>
                        </a:spcAft>
                        <a:tabLst>
                          <a:tab pos="552450" algn="l"/>
                        </a:tabLst>
                      </a:pPr>
                      <a:r>
                        <a:rPr lang="en-US" sz="1600">
                          <a:effectLst/>
                        </a:rPr>
                        <a:t>    Non-Hispanic Other</a:t>
                      </a:r>
                      <a:endParaRPr lang="en-US" sz="180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a:effectLst/>
                        </a:rPr>
                        <a:t>16.9</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a:effectLst/>
                        </a:rPr>
                        <a:t>15.6</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17.5</a:t>
                      </a:r>
                      <a:endParaRPr lang="en-US" sz="1800" dirty="0">
                        <a:effectLst/>
                        <a:latin typeface="Calibri" panose="020F0502020204030204" pitchFamily="34" charset="0"/>
                        <a:ea typeface="Calibri" panose="020F0502020204030204" pitchFamily="34" charset="0"/>
                      </a:endParaRPr>
                    </a:p>
                  </a:txBody>
                  <a:tcPr marL="54574" marR="54574" marT="0" marB="0" anchor="ctr"/>
                </a:tc>
                <a:tc vMerge="1">
                  <a:txBody>
                    <a:bodyPr/>
                    <a:lstStyle/>
                    <a:p>
                      <a:endParaRPr lang="en-US"/>
                    </a:p>
                  </a:txBody>
                  <a:tcPr/>
                </a:tc>
                <a:extLst>
                  <a:ext uri="{0D108BD9-81ED-4DB2-BD59-A6C34878D82A}">
                    <a16:rowId xmlns:a16="http://schemas.microsoft.com/office/drawing/2014/main" val="2422321434"/>
                  </a:ext>
                </a:extLst>
              </a:tr>
              <a:tr h="122819">
                <a:tc>
                  <a:txBody>
                    <a:bodyPr/>
                    <a:lstStyle/>
                    <a:p>
                      <a:pPr marL="457200" marR="0" algn="l">
                        <a:lnSpc>
                          <a:spcPct val="115000"/>
                        </a:lnSpc>
                        <a:spcBef>
                          <a:spcPts val="0"/>
                        </a:spcBef>
                        <a:spcAft>
                          <a:spcPts val="0"/>
                        </a:spcAft>
                        <a:tabLst>
                          <a:tab pos="552450" algn="l"/>
                        </a:tabLst>
                      </a:pPr>
                      <a:r>
                        <a:rPr lang="en-US" sz="1600">
                          <a:effectLst/>
                        </a:rPr>
                        <a:t>    Hispanic</a:t>
                      </a:r>
                      <a:endParaRPr lang="en-US" sz="180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a:effectLst/>
                        </a:rPr>
                        <a:t>8.4</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7.8</a:t>
                      </a:r>
                      <a:endParaRPr lang="en-US" sz="1800" dirty="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8.7</a:t>
                      </a:r>
                      <a:endParaRPr lang="en-US" sz="1800" dirty="0">
                        <a:effectLst/>
                        <a:latin typeface="Calibri" panose="020F0502020204030204" pitchFamily="34" charset="0"/>
                        <a:ea typeface="Calibri" panose="020F0502020204030204" pitchFamily="34" charset="0"/>
                      </a:endParaRPr>
                    </a:p>
                  </a:txBody>
                  <a:tcPr marL="54574" marR="54574" marT="0" marB="0" anchor="ctr"/>
                </a:tc>
                <a:tc vMerge="1">
                  <a:txBody>
                    <a:bodyPr/>
                    <a:lstStyle/>
                    <a:p>
                      <a:endParaRPr lang="en-US"/>
                    </a:p>
                  </a:txBody>
                  <a:tcPr/>
                </a:tc>
                <a:extLst>
                  <a:ext uri="{0D108BD9-81ED-4DB2-BD59-A6C34878D82A}">
                    <a16:rowId xmlns:a16="http://schemas.microsoft.com/office/drawing/2014/main" val="375756195"/>
                  </a:ext>
                </a:extLst>
              </a:tr>
              <a:tr h="122819">
                <a:tc>
                  <a:txBody>
                    <a:bodyPr/>
                    <a:lstStyle/>
                    <a:p>
                      <a:pPr marL="457200" marR="0" algn="l">
                        <a:lnSpc>
                          <a:spcPct val="115000"/>
                        </a:lnSpc>
                        <a:spcBef>
                          <a:spcPts val="0"/>
                        </a:spcBef>
                        <a:spcAft>
                          <a:spcPts val="0"/>
                        </a:spcAft>
                        <a:tabLst>
                          <a:tab pos="552450" algn="l"/>
                        </a:tabLst>
                      </a:pPr>
                      <a:r>
                        <a:rPr lang="en-US" sz="1600">
                          <a:effectLst/>
                        </a:rPr>
                        <a:t>Gestational Age (weeks), M (SD)</a:t>
                      </a:r>
                      <a:endParaRPr lang="en-US" sz="180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a:effectLst/>
                        </a:rPr>
                        <a:t>39.4 (1.1)</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39.3 (1.1)</a:t>
                      </a:r>
                      <a:endParaRPr lang="en-US" sz="1800" dirty="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39.5 (1.1)</a:t>
                      </a:r>
                      <a:endParaRPr lang="en-US" sz="1800" dirty="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&lt;.0001</a:t>
                      </a:r>
                      <a:endParaRPr lang="en-US" sz="1800" dirty="0">
                        <a:effectLst/>
                        <a:latin typeface="Calibri" panose="020F0502020204030204" pitchFamily="34" charset="0"/>
                        <a:ea typeface="Calibri" panose="020F0502020204030204" pitchFamily="34" charset="0"/>
                      </a:endParaRPr>
                    </a:p>
                  </a:txBody>
                  <a:tcPr marL="54574" marR="54574" marT="0" marB="0"/>
                </a:tc>
                <a:extLst>
                  <a:ext uri="{0D108BD9-81ED-4DB2-BD59-A6C34878D82A}">
                    <a16:rowId xmlns:a16="http://schemas.microsoft.com/office/drawing/2014/main" val="692869317"/>
                  </a:ext>
                </a:extLst>
              </a:tr>
              <a:tr h="122819">
                <a:tc>
                  <a:txBody>
                    <a:bodyPr/>
                    <a:lstStyle/>
                    <a:p>
                      <a:pPr marL="457200" marR="0" algn="l">
                        <a:lnSpc>
                          <a:spcPct val="115000"/>
                        </a:lnSpc>
                        <a:spcBef>
                          <a:spcPts val="0"/>
                        </a:spcBef>
                        <a:spcAft>
                          <a:spcPts val="0"/>
                        </a:spcAft>
                        <a:tabLst>
                          <a:tab pos="552450" algn="l"/>
                        </a:tabLst>
                      </a:pPr>
                      <a:r>
                        <a:rPr lang="en-US" sz="1600">
                          <a:effectLst/>
                        </a:rPr>
                        <a:t>Baby Birth Weight (grams) , M (SD)</a:t>
                      </a:r>
                      <a:endParaRPr lang="en-US" sz="1800">
                        <a:effectLst/>
                        <a:latin typeface="Calibri" panose="020F0502020204030204" pitchFamily="34" charset="0"/>
                        <a:ea typeface="Calibri" panose="020F0502020204030204" pitchFamily="34" charset="0"/>
                      </a:endParaRPr>
                    </a:p>
                  </a:txBody>
                  <a:tcPr marL="54574" marR="54574" marT="0" marB="0"/>
                </a:tc>
                <a:tc>
                  <a:txBody>
                    <a:bodyPr/>
                    <a:lstStyle/>
                    <a:p>
                      <a:pPr marL="0" marR="0" algn="ctr">
                        <a:lnSpc>
                          <a:spcPct val="115000"/>
                        </a:lnSpc>
                        <a:spcBef>
                          <a:spcPts val="0"/>
                        </a:spcBef>
                        <a:spcAft>
                          <a:spcPts val="0"/>
                        </a:spcAft>
                      </a:pPr>
                      <a:r>
                        <a:rPr lang="en-US" sz="1600">
                          <a:effectLst/>
                        </a:rPr>
                        <a:t>3333.1 (426.9)</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3374.7 (460.4)</a:t>
                      </a:r>
                      <a:endParaRPr lang="en-US" sz="1800" dirty="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a:effectLst/>
                        </a:rPr>
                        <a:t>3315.2 (410.5)</a:t>
                      </a:r>
                      <a:endParaRPr lang="en-US" sz="1800">
                        <a:effectLst/>
                        <a:latin typeface="Calibri" panose="020F0502020204030204" pitchFamily="34" charset="0"/>
                        <a:ea typeface="Calibri" panose="020F0502020204030204" pitchFamily="34" charset="0"/>
                      </a:endParaRPr>
                    </a:p>
                  </a:txBody>
                  <a:tcPr marL="54574" marR="54574" marT="0" marB="0" anchor="ctr"/>
                </a:tc>
                <a:tc>
                  <a:txBody>
                    <a:bodyPr/>
                    <a:lstStyle/>
                    <a:p>
                      <a:pPr marL="0" marR="0" algn="ctr">
                        <a:lnSpc>
                          <a:spcPct val="115000"/>
                        </a:lnSpc>
                        <a:spcBef>
                          <a:spcPts val="0"/>
                        </a:spcBef>
                        <a:spcAft>
                          <a:spcPts val="0"/>
                        </a:spcAft>
                      </a:pPr>
                      <a:r>
                        <a:rPr lang="en-US" sz="1600" dirty="0">
                          <a:effectLst/>
                        </a:rPr>
                        <a:t>0.0001</a:t>
                      </a:r>
                      <a:endParaRPr lang="en-US" sz="1800" dirty="0">
                        <a:effectLst/>
                        <a:latin typeface="Calibri" panose="020F0502020204030204" pitchFamily="34" charset="0"/>
                        <a:ea typeface="Calibri" panose="020F0502020204030204" pitchFamily="34" charset="0"/>
                      </a:endParaRPr>
                    </a:p>
                  </a:txBody>
                  <a:tcPr marL="54574" marR="54574" marT="0" marB="0" anchor="ctr"/>
                </a:tc>
                <a:extLst>
                  <a:ext uri="{0D108BD9-81ED-4DB2-BD59-A6C34878D82A}">
                    <a16:rowId xmlns:a16="http://schemas.microsoft.com/office/drawing/2014/main" val="3099978871"/>
                  </a:ext>
                </a:extLst>
              </a:tr>
            </a:tbl>
          </a:graphicData>
        </a:graphic>
      </p:graphicFrame>
      <p:sp>
        <p:nvSpPr>
          <p:cNvPr id="11" name="Rectangle 10"/>
          <p:cNvSpPr/>
          <p:nvPr/>
        </p:nvSpPr>
        <p:spPr>
          <a:xfrm>
            <a:off x="990600" y="5156081"/>
            <a:ext cx="5029200" cy="1631216"/>
          </a:xfrm>
          <a:prstGeom prst="rect">
            <a:avLst/>
          </a:prstGeom>
        </p:spPr>
        <p:txBody>
          <a:bodyPr wrap="square">
            <a:spAutoFit/>
          </a:bodyPr>
          <a:lstStyle/>
          <a:p>
            <a:r>
              <a:rPr lang="en-US" sz="2000" u="sng" dirty="0" smtClean="0">
                <a:solidFill>
                  <a:schemeClr val="bg1"/>
                </a:solidFill>
                <a:latin typeface="Arial" panose="020B0604020202020204" pitchFamily="34" charset="0"/>
                <a:ea typeface="Times New Roman" panose="02020603050405020304" pitchFamily="18" charset="0"/>
              </a:rPr>
              <a:t>Analysis Cohort (n=3,360)</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ea typeface="Times New Roman" panose="02020603050405020304" pitchFamily="18" charset="0"/>
              </a:rPr>
              <a:t>first-born singleton</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ea typeface="Times New Roman" panose="02020603050405020304" pitchFamily="18" charset="0"/>
              </a:rPr>
              <a:t>term </a:t>
            </a:r>
            <a:r>
              <a:rPr lang="en-US" sz="2000" dirty="0">
                <a:solidFill>
                  <a:schemeClr val="bg1"/>
                </a:solidFill>
                <a:latin typeface="Arial" panose="020B0604020202020204" pitchFamily="34" charset="0"/>
                <a:ea typeface="Times New Roman" panose="02020603050405020304" pitchFamily="18" charset="0"/>
              </a:rPr>
              <a:t>infants (37- 42 weeks gestation) </a:t>
            </a:r>
            <a:r>
              <a:rPr lang="en-US" sz="2000" dirty="0" smtClean="0">
                <a:solidFill>
                  <a:schemeClr val="bg1"/>
                </a:solidFill>
                <a:latin typeface="Arial" panose="020B0604020202020204" pitchFamily="34" charset="0"/>
                <a:ea typeface="Times New Roman" panose="02020603050405020304" pitchFamily="18" charset="0"/>
              </a:rPr>
              <a:t> </a:t>
            </a:r>
          </a:p>
          <a:p>
            <a:pPr marL="285750" indent="-285750">
              <a:buFont typeface="Arial" panose="020B0604020202020204" pitchFamily="34" charset="0"/>
              <a:buChar char="•"/>
            </a:pPr>
            <a:r>
              <a:rPr lang="en-US" sz="2000" dirty="0" smtClean="0">
                <a:solidFill>
                  <a:schemeClr val="bg1"/>
                </a:solidFill>
                <a:latin typeface="Arial" panose="020B0604020202020204" pitchFamily="34" charset="0"/>
                <a:ea typeface="Times New Roman" panose="02020603050405020304" pitchFamily="18" charset="0"/>
              </a:rPr>
              <a:t>birth </a:t>
            </a:r>
            <a:r>
              <a:rPr lang="en-US" sz="2000" dirty="0">
                <a:solidFill>
                  <a:schemeClr val="bg1"/>
                </a:solidFill>
                <a:latin typeface="Arial" panose="020B0604020202020204" pitchFamily="34" charset="0"/>
                <a:ea typeface="Times New Roman" panose="02020603050405020304" pitchFamily="18" charset="0"/>
              </a:rPr>
              <a:t>weight ≥ 2500 </a:t>
            </a:r>
            <a:r>
              <a:rPr lang="en-US" sz="2000" dirty="0" smtClean="0">
                <a:solidFill>
                  <a:schemeClr val="bg1"/>
                </a:solidFill>
                <a:latin typeface="Arial" panose="020B0604020202020204" pitchFamily="34" charset="0"/>
                <a:ea typeface="Times New Roman" panose="02020603050405020304" pitchFamily="18" charset="0"/>
              </a:rPr>
              <a:t>grams </a:t>
            </a:r>
          </a:p>
          <a:p>
            <a:pPr marL="285750" indent="-285750">
              <a:buFont typeface="Arial" panose="020B0604020202020204" pitchFamily="34" charset="0"/>
              <a:buChar char="•"/>
            </a:pPr>
            <a:r>
              <a:rPr lang="en-US" sz="2000" dirty="0">
                <a:solidFill>
                  <a:schemeClr val="bg1"/>
                </a:solidFill>
                <a:latin typeface="Arial" panose="020B0604020202020204" pitchFamily="34" charset="0"/>
                <a:ea typeface="Times New Roman" panose="02020603050405020304" pitchFamily="18" charset="0"/>
              </a:rPr>
              <a:t>e</a:t>
            </a:r>
            <a:r>
              <a:rPr lang="en-US" sz="2000" dirty="0" smtClean="0">
                <a:solidFill>
                  <a:schemeClr val="bg1"/>
                </a:solidFill>
                <a:latin typeface="Arial" panose="020B0604020202020204" pitchFamily="34" charset="0"/>
                <a:ea typeface="Times New Roman" panose="02020603050405020304" pitchFamily="18" charset="0"/>
              </a:rPr>
              <a:t>xcluded infants admitted to NICU </a:t>
            </a:r>
            <a:endParaRPr lang="en-US" sz="2000" dirty="0">
              <a:solidFill>
                <a:schemeClr val="bg1"/>
              </a:solidFill>
            </a:endParaRPr>
          </a:p>
        </p:txBody>
      </p:sp>
    </p:spTree>
    <p:extLst>
      <p:ext uri="{BB962C8B-B14F-4D97-AF65-F5344CB8AC3E}">
        <p14:creationId xmlns:p14="http://schemas.microsoft.com/office/powerpoint/2010/main" val="3945859728"/>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1" y="304800"/>
            <a:ext cx="11101501" cy="861774"/>
          </a:xfrm>
        </p:spPr>
        <p:txBody>
          <a:bodyPr/>
          <a:lstStyle/>
          <a:p>
            <a:r>
              <a:rPr lang="en-US" sz="2800" b="1" cap="all" dirty="0" smtClean="0">
                <a:solidFill>
                  <a:schemeClr val="bg1"/>
                </a:solidFill>
                <a:latin typeface="Arial Black"/>
                <a:ea typeface="Museo Slab 900" charset="0"/>
                <a:cs typeface="Arial Black"/>
              </a:rPr>
              <a:t>Pediatric antibiotics over first 3 years of life</a:t>
            </a:r>
            <a:endParaRPr lang="en-US" sz="2800" b="1" cap="all" dirty="0">
              <a:solidFill>
                <a:schemeClr val="bg1"/>
              </a:solidFill>
              <a:latin typeface="Arial Black"/>
              <a:ea typeface="Museo Slab 900" charset="0"/>
              <a:cs typeface="Arial Black"/>
            </a:endParaRPr>
          </a:p>
        </p:txBody>
      </p:sp>
      <p:sp>
        <p:nvSpPr>
          <p:cNvPr id="17" name="Rectangle 16"/>
          <p:cNvSpPr/>
          <p:nvPr/>
        </p:nvSpPr>
        <p:spPr>
          <a:xfrm>
            <a:off x="762000" y="79248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3" name="TextBox 2">
            <a:extLst>
              <a:ext uri="{FF2B5EF4-FFF2-40B4-BE49-F238E27FC236}">
                <a16:creationId xmlns:a16="http://schemas.microsoft.com/office/drawing/2014/main" id="{DA261101-ABC8-44C0-8332-8E0C07368DDA}"/>
              </a:ext>
            </a:extLst>
          </p:cNvPr>
          <p:cNvSpPr txBox="1"/>
          <p:nvPr/>
        </p:nvSpPr>
        <p:spPr>
          <a:xfrm>
            <a:off x="5739221" y="2209800"/>
            <a:ext cx="5425257" cy="2677656"/>
          </a:xfrm>
          <a:prstGeom prst="rect">
            <a:avLst/>
          </a:prstGeom>
          <a:noFill/>
        </p:spPr>
        <p:txBody>
          <a:bodyPr wrap="square" rtlCol="0">
            <a:spAutoFit/>
          </a:bodyPr>
          <a:lstStyle/>
          <a:p>
            <a:r>
              <a:rPr lang="en-US" sz="2400" u="sng" dirty="0" smtClean="0">
                <a:solidFill>
                  <a:schemeClr val="bg1"/>
                </a:solidFill>
                <a:latin typeface="Arial" panose="020B0604020202020204" pitchFamily="34" charset="0"/>
                <a:cs typeface="Arial" panose="020B0604020202020204" pitchFamily="34" charset="0"/>
              </a:rPr>
              <a:t>Results</a:t>
            </a:r>
          </a:p>
          <a:p>
            <a:pPr marL="285750" indent="-28575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3/4 </a:t>
            </a:r>
            <a:r>
              <a:rPr lang="en-US" sz="2400" dirty="0">
                <a:solidFill>
                  <a:schemeClr val="bg1"/>
                </a:solidFill>
                <a:latin typeface="Arial" panose="020B0604020202020204" pitchFamily="34" charset="0"/>
                <a:cs typeface="Arial" panose="020B0604020202020204" pitchFamily="34" charset="0"/>
              </a:rPr>
              <a:t>of children did not receive any </a:t>
            </a:r>
            <a:r>
              <a:rPr lang="en-US" sz="2400" dirty="0" smtClean="0">
                <a:solidFill>
                  <a:schemeClr val="bg1"/>
                </a:solidFill>
                <a:latin typeface="Arial" panose="020B0604020202020204" pitchFamily="34" charset="0"/>
                <a:cs typeface="Arial" panose="020B0604020202020204" pitchFamily="34" charset="0"/>
              </a:rPr>
              <a:t>antibiotics 0-3 years of life. </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1 in 5 </a:t>
            </a:r>
            <a:r>
              <a:rPr lang="en-US" sz="2400" dirty="0">
                <a:solidFill>
                  <a:schemeClr val="bg1"/>
                </a:solidFill>
                <a:latin typeface="Arial" panose="020B0604020202020204" pitchFamily="34" charset="0"/>
                <a:cs typeface="Arial" panose="020B0604020202020204" pitchFamily="34" charset="0"/>
              </a:rPr>
              <a:t>children received only a single course of </a:t>
            </a:r>
            <a:r>
              <a:rPr lang="en-US" sz="2400" dirty="0" smtClean="0">
                <a:solidFill>
                  <a:schemeClr val="bg1"/>
                </a:solidFill>
                <a:latin typeface="Arial" panose="020B0604020202020204" pitchFamily="34" charset="0"/>
                <a:cs typeface="Arial" panose="020B0604020202020204" pitchFamily="34" charset="0"/>
              </a:rPr>
              <a:t>antibiotics. </a:t>
            </a:r>
            <a:endParaRPr lang="en-US" sz="2400" dirty="0">
              <a:solidFill>
                <a:schemeClr val="bg1"/>
              </a:solidFill>
              <a:latin typeface="Arial" panose="020B0604020202020204" pitchFamily="34" charset="0"/>
              <a:ea typeface="Arial"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778497" y="1517554"/>
            <a:ext cx="4403103" cy="4578446"/>
          </a:xfrm>
          <a:prstGeom prst="rect">
            <a:avLst/>
          </a:prstGeom>
          <a:ln>
            <a:solidFill>
              <a:schemeClr val="tx1"/>
            </a:solidFill>
          </a:ln>
        </p:spPr>
      </p:pic>
    </p:spTree>
    <p:extLst>
      <p:ext uri="{BB962C8B-B14F-4D97-AF65-F5344CB8AC3E}">
        <p14:creationId xmlns:p14="http://schemas.microsoft.com/office/powerpoint/2010/main" val="247256624"/>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1" y="331113"/>
            <a:ext cx="11112499" cy="430887"/>
          </a:xfrm>
        </p:spPr>
        <p:txBody>
          <a:bodyPr/>
          <a:lstStyle/>
          <a:p>
            <a:r>
              <a:rPr lang="en-US" sz="2800" b="1" cap="all" dirty="0" smtClean="0">
                <a:solidFill>
                  <a:schemeClr val="bg1"/>
                </a:solidFill>
                <a:latin typeface="Arial Black"/>
                <a:ea typeface="Museo Slab 900" charset="0"/>
                <a:cs typeface="Arial Black"/>
              </a:rPr>
              <a:t>pediatric </a:t>
            </a:r>
            <a:r>
              <a:rPr lang="en-US" sz="2800" b="1" cap="all" dirty="0">
                <a:solidFill>
                  <a:schemeClr val="bg1"/>
                </a:solidFill>
                <a:latin typeface="Arial Black"/>
                <a:ea typeface="Museo Slab 900" charset="0"/>
                <a:cs typeface="Arial Black"/>
              </a:rPr>
              <a:t>antibiotics by Mode of delivery</a:t>
            </a:r>
          </a:p>
        </p:txBody>
      </p:sp>
      <p:sp>
        <p:nvSpPr>
          <p:cNvPr id="17" name="Rectangle 16"/>
          <p:cNvSpPr/>
          <p:nvPr/>
        </p:nvSpPr>
        <p:spPr>
          <a:xfrm>
            <a:off x="762000" y="9906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3" name="TextBox 2">
            <a:extLst>
              <a:ext uri="{FF2B5EF4-FFF2-40B4-BE49-F238E27FC236}">
                <a16:creationId xmlns:a16="http://schemas.microsoft.com/office/drawing/2014/main" id="{FAAF2CD3-413D-4384-862D-EEEFF5894E72}"/>
              </a:ext>
            </a:extLst>
          </p:cNvPr>
          <p:cNvSpPr txBox="1"/>
          <p:nvPr/>
        </p:nvSpPr>
        <p:spPr>
          <a:xfrm>
            <a:off x="6894443" y="2209800"/>
            <a:ext cx="4724400" cy="3139321"/>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After adjusting for covariates, there was no statistically significant difference between the number of </a:t>
            </a:r>
          </a:p>
          <a:p>
            <a:pPr marL="285750" indent="-28575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total antibiotics (p = 0.08)</a:t>
            </a:r>
          </a:p>
          <a:p>
            <a:pPr marL="285750" indent="-28575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narrow-spectrum (p = 0.10) </a:t>
            </a:r>
          </a:p>
          <a:p>
            <a:pPr marL="285750" indent="-28575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broad-spectrum episodes (p = 0.17). </a:t>
            </a:r>
            <a:endParaRPr lang="en-US" sz="2000"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solidFill>
                <a:schemeClr val="bg1"/>
              </a:solidFill>
              <a:latin typeface="Arial" panose="020B0604020202020204" pitchFamily="34" charset="0"/>
              <a:cs typeface="Arial" panose="020B0604020202020204" pitchFamily="34" charset="0"/>
            </a:endParaRPr>
          </a:p>
          <a:p>
            <a:r>
              <a:rPr lang="en-US" sz="2000" dirty="0" smtClean="0">
                <a:solidFill>
                  <a:schemeClr val="bg1"/>
                </a:solidFill>
                <a:latin typeface="Arial" panose="020B0604020202020204" pitchFamily="34" charset="0"/>
                <a:cs typeface="Arial" panose="020B0604020202020204" pitchFamily="34" charset="0"/>
              </a:rPr>
              <a:t>Currently, working to include maternal perinatal antibiotic episodes in analysis.</a:t>
            </a:r>
            <a:endParaRPr lang="en-US" sz="2000" dirty="0">
              <a:solidFill>
                <a:schemeClr val="bg1"/>
              </a:solidFill>
              <a:latin typeface="Arial" panose="020B0604020202020204" pitchFamily="34" charset="0"/>
              <a:cs typeface="Arial" panose="020B0604020202020204" pitchFamily="34" charset="0"/>
            </a:endParaRPr>
          </a:p>
          <a:p>
            <a:endParaRPr lang="en-US" dirty="0"/>
          </a:p>
        </p:txBody>
      </p:sp>
      <p:sp>
        <p:nvSpPr>
          <p:cNvPr id="4" name="Rectangle 3"/>
          <p:cNvSpPr/>
          <p:nvPr/>
        </p:nvSpPr>
        <p:spPr>
          <a:xfrm>
            <a:off x="990600" y="1479847"/>
            <a:ext cx="5410200" cy="49971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066800" y="1586401"/>
            <a:ext cx="5257800" cy="4814399"/>
          </a:xfrm>
          <a:prstGeom prst="rect">
            <a:avLst/>
          </a:prstGeom>
          <a:ln>
            <a:solidFill>
              <a:schemeClr val="tx1"/>
            </a:solidFill>
          </a:ln>
        </p:spPr>
      </p:pic>
    </p:spTree>
    <p:extLst>
      <p:ext uri="{BB962C8B-B14F-4D97-AF65-F5344CB8AC3E}">
        <p14:creationId xmlns:p14="http://schemas.microsoft.com/office/powerpoint/2010/main" val="389542000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59C17049-E351-4604-AB42-BF4A887D8E6F}"/>
              </a:ext>
            </a:extLst>
          </p:cNvPr>
          <p:cNvSpPr/>
          <p:nvPr/>
        </p:nvSpPr>
        <p:spPr>
          <a:xfrm>
            <a:off x="8567510" y="1072707"/>
            <a:ext cx="3319690" cy="474808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82829E8D-6DB9-4C24-8BFC-C5368B3C094B}"/>
              </a:ext>
            </a:extLst>
          </p:cNvPr>
          <p:cNvSpPr/>
          <p:nvPr/>
        </p:nvSpPr>
        <p:spPr>
          <a:xfrm>
            <a:off x="4267200" y="1143000"/>
            <a:ext cx="3739956" cy="5571203"/>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EAA8B4B4-7313-4A8A-8A64-4AB5EF816D0E}"/>
              </a:ext>
            </a:extLst>
          </p:cNvPr>
          <p:cNvSpPr/>
          <p:nvPr/>
        </p:nvSpPr>
        <p:spPr>
          <a:xfrm>
            <a:off x="241655" y="1119806"/>
            <a:ext cx="3576057" cy="5619174"/>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Left Brace 49">
            <a:extLst>
              <a:ext uri="{FF2B5EF4-FFF2-40B4-BE49-F238E27FC236}">
                <a16:creationId xmlns:a16="http://schemas.microsoft.com/office/drawing/2014/main" id="{DA388C0B-562A-45C7-9CF7-267DB593078E}"/>
              </a:ext>
            </a:extLst>
          </p:cNvPr>
          <p:cNvSpPr/>
          <p:nvPr/>
        </p:nvSpPr>
        <p:spPr>
          <a:xfrm rot="5400000">
            <a:off x="5753222" y="3875719"/>
            <a:ext cx="642252" cy="3185834"/>
          </a:xfrm>
          <a:prstGeom prst="leftBrace">
            <a:avLst>
              <a:gd name="adj1" fmla="val 8333"/>
              <a:gd name="adj2" fmla="val 4787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27D2BD79-4557-4B05-B961-9A12B52F85D8}"/>
              </a:ext>
            </a:extLst>
          </p:cNvPr>
          <p:cNvSpPr/>
          <p:nvPr/>
        </p:nvSpPr>
        <p:spPr>
          <a:xfrm rot="5400000">
            <a:off x="5565491" y="765179"/>
            <a:ext cx="625092" cy="2420891"/>
          </a:xfrm>
          <a:prstGeom prst="leftBrace">
            <a:avLst>
              <a:gd name="adj1" fmla="val 8333"/>
              <a:gd name="adj2" fmla="val 4787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p:cNvSpPr/>
          <p:nvPr/>
        </p:nvSpPr>
        <p:spPr>
          <a:xfrm>
            <a:off x="761999" y="707645"/>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sp>
        <p:nvSpPr>
          <p:cNvPr id="10" name="TextBox 9">
            <a:extLst>
              <a:ext uri="{FF2B5EF4-FFF2-40B4-BE49-F238E27FC236}">
                <a16:creationId xmlns:a16="http://schemas.microsoft.com/office/drawing/2014/main" id="{83F2FBCC-7662-410D-8AB9-7A0E88A0AD3B}"/>
              </a:ext>
            </a:extLst>
          </p:cNvPr>
          <p:cNvSpPr txBox="1"/>
          <p:nvPr/>
        </p:nvSpPr>
        <p:spPr>
          <a:xfrm>
            <a:off x="833502" y="1603207"/>
            <a:ext cx="2205625" cy="646331"/>
          </a:xfrm>
          <a:prstGeom prst="rect">
            <a:avLst/>
          </a:prstGeom>
          <a:solidFill>
            <a:schemeClr val="bg1"/>
          </a:solidFill>
          <a:ln>
            <a:solidFill>
              <a:schemeClr val="tx1"/>
            </a:solidFill>
          </a:ln>
        </p:spPr>
        <p:txBody>
          <a:bodyPr wrap="square" rtlCol="0">
            <a:spAutoFit/>
          </a:bodyPr>
          <a:lstStyle/>
          <a:p>
            <a:pPr algn="ctr"/>
            <a:r>
              <a:rPr lang="en-US" dirty="0"/>
              <a:t>Human Milk Sample (~1 ounce)</a:t>
            </a:r>
          </a:p>
        </p:txBody>
      </p:sp>
      <p:sp>
        <p:nvSpPr>
          <p:cNvPr id="11" name="TextBox 10">
            <a:extLst>
              <a:ext uri="{FF2B5EF4-FFF2-40B4-BE49-F238E27FC236}">
                <a16:creationId xmlns:a16="http://schemas.microsoft.com/office/drawing/2014/main" id="{76DFE03E-551D-4483-9456-F4CC97FA4A2D}"/>
              </a:ext>
            </a:extLst>
          </p:cNvPr>
          <p:cNvSpPr txBox="1"/>
          <p:nvPr/>
        </p:nvSpPr>
        <p:spPr>
          <a:xfrm>
            <a:off x="386401" y="2816668"/>
            <a:ext cx="939802" cy="369332"/>
          </a:xfrm>
          <a:prstGeom prst="rect">
            <a:avLst/>
          </a:prstGeom>
          <a:solidFill>
            <a:schemeClr val="bg1"/>
          </a:solidFill>
          <a:ln>
            <a:solidFill>
              <a:schemeClr val="tx1"/>
            </a:solidFill>
          </a:ln>
        </p:spPr>
        <p:txBody>
          <a:bodyPr wrap="square" rtlCol="0">
            <a:spAutoFit/>
          </a:bodyPr>
          <a:lstStyle/>
          <a:p>
            <a:pPr algn="ctr"/>
            <a:r>
              <a:rPr lang="en-US" dirty="0"/>
              <a:t>Whole</a:t>
            </a:r>
          </a:p>
        </p:txBody>
      </p:sp>
      <p:sp>
        <p:nvSpPr>
          <p:cNvPr id="12" name="TextBox 11">
            <a:extLst>
              <a:ext uri="{FF2B5EF4-FFF2-40B4-BE49-F238E27FC236}">
                <a16:creationId xmlns:a16="http://schemas.microsoft.com/office/drawing/2014/main" id="{7B25E866-03CA-4D79-B8CE-0EBCAE13E170}"/>
              </a:ext>
            </a:extLst>
          </p:cNvPr>
          <p:cNvSpPr txBox="1"/>
          <p:nvPr/>
        </p:nvSpPr>
        <p:spPr>
          <a:xfrm>
            <a:off x="1462320" y="2787348"/>
            <a:ext cx="1102813" cy="369332"/>
          </a:xfrm>
          <a:prstGeom prst="rect">
            <a:avLst/>
          </a:prstGeom>
          <a:solidFill>
            <a:schemeClr val="bg1"/>
          </a:solidFill>
          <a:ln>
            <a:solidFill>
              <a:schemeClr val="tx1"/>
            </a:solidFill>
          </a:ln>
        </p:spPr>
        <p:txBody>
          <a:bodyPr wrap="square" rtlCol="0">
            <a:spAutoFit/>
          </a:bodyPr>
          <a:lstStyle/>
          <a:p>
            <a:pPr algn="ctr"/>
            <a:r>
              <a:rPr lang="en-US" dirty="0"/>
              <a:t>Lipid</a:t>
            </a:r>
          </a:p>
        </p:txBody>
      </p:sp>
      <p:sp>
        <p:nvSpPr>
          <p:cNvPr id="14" name="TextBox 13">
            <a:extLst>
              <a:ext uri="{FF2B5EF4-FFF2-40B4-BE49-F238E27FC236}">
                <a16:creationId xmlns:a16="http://schemas.microsoft.com/office/drawing/2014/main" id="{49E01547-7D2B-4BE9-B51A-D59CD49496F2}"/>
              </a:ext>
            </a:extLst>
          </p:cNvPr>
          <p:cNvSpPr txBox="1"/>
          <p:nvPr/>
        </p:nvSpPr>
        <p:spPr>
          <a:xfrm>
            <a:off x="2614955" y="2787348"/>
            <a:ext cx="879760" cy="369332"/>
          </a:xfrm>
          <a:prstGeom prst="rect">
            <a:avLst/>
          </a:prstGeom>
          <a:solidFill>
            <a:schemeClr val="bg1"/>
          </a:solidFill>
          <a:ln>
            <a:solidFill>
              <a:schemeClr val="tx1"/>
            </a:solidFill>
          </a:ln>
        </p:spPr>
        <p:txBody>
          <a:bodyPr wrap="square" rtlCol="0">
            <a:spAutoFit/>
          </a:bodyPr>
          <a:lstStyle/>
          <a:p>
            <a:pPr algn="ctr"/>
            <a:r>
              <a:rPr lang="en-US" dirty="0"/>
              <a:t>Skim</a:t>
            </a:r>
          </a:p>
        </p:txBody>
      </p:sp>
      <p:sp>
        <p:nvSpPr>
          <p:cNvPr id="15" name="TextBox 14">
            <a:extLst>
              <a:ext uri="{FF2B5EF4-FFF2-40B4-BE49-F238E27FC236}">
                <a16:creationId xmlns:a16="http://schemas.microsoft.com/office/drawing/2014/main" id="{296D5BE8-10B9-43FC-B0C1-0DFC7CC0CBFB}"/>
              </a:ext>
            </a:extLst>
          </p:cNvPr>
          <p:cNvSpPr txBox="1"/>
          <p:nvPr/>
        </p:nvSpPr>
        <p:spPr>
          <a:xfrm>
            <a:off x="1118355" y="4032253"/>
            <a:ext cx="1674977" cy="923330"/>
          </a:xfrm>
          <a:prstGeom prst="rect">
            <a:avLst/>
          </a:prstGeom>
          <a:solidFill>
            <a:schemeClr val="bg1"/>
          </a:solidFill>
          <a:ln>
            <a:solidFill>
              <a:schemeClr val="tx1"/>
            </a:solidFill>
          </a:ln>
        </p:spPr>
        <p:txBody>
          <a:bodyPr wrap="square" rtlCol="0">
            <a:spAutoFit/>
          </a:bodyPr>
          <a:lstStyle/>
          <a:p>
            <a:pPr algn="ctr"/>
            <a:r>
              <a:rPr lang="en-US" dirty="0"/>
              <a:t>High-Resolution</a:t>
            </a:r>
          </a:p>
          <a:p>
            <a:pPr algn="ctr"/>
            <a:r>
              <a:rPr lang="en-US" dirty="0"/>
              <a:t>Mass Spec</a:t>
            </a:r>
          </a:p>
        </p:txBody>
      </p:sp>
      <p:sp>
        <p:nvSpPr>
          <p:cNvPr id="19" name="TextBox 18">
            <a:extLst>
              <a:ext uri="{FF2B5EF4-FFF2-40B4-BE49-F238E27FC236}">
                <a16:creationId xmlns:a16="http://schemas.microsoft.com/office/drawing/2014/main" id="{961DE643-C04F-4622-9AEA-DDF9253EDCF6}"/>
              </a:ext>
            </a:extLst>
          </p:cNvPr>
          <p:cNvSpPr txBox="1"/>
          <p:nvPr/>
        </p:nvSpPr>
        <p:spPr>
          <a:xfrm>
            <a:off x="8761984" y="1762262"/>
            <a:ext cx="2725973" cy="1754326"/>
          </a:xfrm>
          <a:prstGeom prst="rect">
            <a:avLst/>
          </a:prstGeom>
          <a:solidFill>
            <a:schemeClr val="bg1"/>
          </a:solidFill>
          <a:ln>
            <a:solidFill>
              <a:schemeClr val="tx1"/>
            </a:solidFill>
          </a:ln>
        </p:spPr>
        <p:txBody>
          <a:bodyPr wrap="square" rtlCol="0">
            <a:spAutoFit/>
          </a:bodyPr>
          <a:lstStyle/>
          <a:p>
            <a:r>
              <a:rPr lang="en-US" dirty="0"/>
              <a:t>Statistical Analysis </a:t>
            </a:r>
          </a:p>
          <a:p>
            <a:pPr marL="285750" indent="-285750">
              <a:buFont typeface="Arial" panose="020B0604020202020204" pitchFamily="34" charset="0"/>
              <a:buChar char="•"/>
            </a:pPr>
            <a:r>
              <a:rPr lang="en-US" dirty="0"/>
              <a:t>blank subtraction</a:t>
            </a:r>
          </a:p>
          <a:p>
            <a:pPr marL="285750" indent="-285750">
              <a:buFont typeface="Arial" panose="020B0604020202020204" pitchFamily="34" charset="0"/>
              <a:buChar char="•"/>
            </a:pPr>
            <a:r>
              <a:rPr lang="en-US" dirty="0"/>
              <a:t>ANOVA</a:t>
            </a:r>
          </a:p>
          <a:p>
            <a:pPr marL="285750" indent="-285750">
              <a:buFont typeface="Arial" panose="020B0604020202020204" pitchFamily="34" charset="0"/>
              <a:buChar char="•"/>
            </a:pPr>
            <a:r>
              <a:rPr lang="en-US" dirty="0"/>
              <a:t>Kruskal Wallis</a:t>
            </a:r>
          </a:p>
          <a:p>
            <a:pPr marL="285750" indent="-285750">
              <a:buFont typeface="Arial" panose="020B0604020202020204" pitchFamily="34" charset="0"/>
              <a:buChar char="•"/>
            </a:pPr>
            <a:r>
              <a:rPr lang="en-US" dirty="0"/>
              <a:t>Repeated measures</a:t>
            </a:r>
          </a:p>
          <a:p>
            <a:pPr marL="285750" indent="-285750">
              <a:buFont typeface="Arial" panose="020B0604020202020204" pitchFamily="34" charset="0"/>
              <a:buChar char="•"/>
            </a:pPr>
            <a:r>
              <a:rPr lang="en-US" dirty="0"/>
              <a:t>Machine learning</a:t>
            </a:r>
          </a:p>
        </p:txBody>
      </p:sp>
      <p:sp>
        <p:nvSpPr>
          <p:cNvPr id="21" name="TextBox 20">
            <a:extLst>
              <a:ext uri="{FF2B5EF4-FFF2-40B4-BE49-F238E27FC236}">
                <a16:creationId xmlns:a16="http://schemas.microsoft.com/office/drawing/2014/main" id="{5153B546-5BD2-4175-BDF7-A89E596BA4BE}"/>
              </a:ext>
            </a:extLst>
          </p:cNvPr>
          <p:cNvSpPr txBox="1"/>
          <p:nvPr/>
        </p:nvSpPr>
        <p:spPr>
          <a:xfrm>
            <a:off x="8820299" y="4218575"/>
            <a:ext cx="2814112" cy="1477328"/>
          </a:xfrm>
          <a:prstGeom prst="rect">
            <a:avLst/>
          </a:prstGeom>
          <a:solidFill>
            <a:schemeClr val="bg1"/>
          </a:solidFill>
          <a:ln>
            <a:solidFill>
              <a:schemeClr val="tx1"/>
            </a:solidFill>
          </a:ln>
        </p:spPr>
        <p:txBody>
          <a:bodyPr wrap="square" rtlCol="0">
            <a:spAutoFit/>
          </a:bodyPr>
          <a:lstStyle/>
          <a:p>
            <a:r>
              <a:rPr lang="en-US" dirty="0"/>
              <a:t>Metabolite Validation </a:t>
            </a:r>
          </a:p>
          <a:p>
            <a:pPr marL="285750" indent="-285750">
              <a:buFont typeface="Arial" panose="020B0604020202020204" pitchFamily="34" charset="0"/>
              <a:buChar char="•"/>
            </a:pPr>
            <a:r>
              <a:rPr lang="en-US" dirty="0"/>
              <a:t>top 10-15 hits</a:t>
            </a:r>
          </a:p>
          <a:p>
            <a:pPr marL="285750" indent="-285750">
              <a:buFont typeface="Arial" panose="020B0604020202020204" pitchFamily="34" charset="0"/>
              <a:buChar char="•"/>
            </a:pPr>
            <a:r>
              <a:rPr lang="en-US" dirty="0"/>
              <a:t>Primary cell culture</a:t>
            </a:r>
          </a:p>
          <a:p>
            <a:pPr marL="285750" indent="-285750">
              <a:buFont typeface="Arial" panose="020B0604020202020204" pitchFamily="34" charset="0"/>
              <a:buChar char="•"/>
            </a:pPr>
            <a:r>
              <a:rPr lang="en-US" dirty="0"/>
              <a:t>Animal models</a:t>
            </a:r>
          </a:p>
          <a:p>
            <a:pPr marL="285750" indent="-285750">
              <a:buFont typeface="Arial" panose="020B0604020202020204" pitchFamily="34" charset="0"/>
              <a:buChar char="•"/>
            </a:pPr>
            <a:r>
              <a:rPr lang="en-US" dirty="0"/>
              <a:t>Secondary Analysis</a:t>
            </a:r>
          </a:p>
        </p:txBody>
      </p:sp>
      <p:sp>
        <p:nvSpPr>
          <p:cNvPr id="25" name="Right Arrow 32">
            <a:extLst>
              <a:ext uri="{FF2B5EF4-FFF2-40B4-BE49-F238E27FC236}">
                <a16:creationId xmlns:a16="http://schemas.microsoft.com/office/drawing/2014/main" id="{4795C34D-6FED-4825-9A29-9303E0AAFC2F}"/>
              </a:ext>
            </a:extLst>
          </p:cNvPr>
          <p:cNvSpPr/>
          <p:nvPr/>
        </p:nvSpPr>
        <p:spPr>
          <a:xfrm rot="5400000">
            <a:off x="1521396" y="2229359"/>
            <a:ext cx="703543" cy="2824762"/>
          </a:xfrm>
          <a:prstGeom prst="rightArrow">
            <a:avLst>
              <a:gd name="adj1" fmla="val 50000"/>
              <a:gd name="adj2" fmla="val 424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35">
            <a:extLst>
              <a:ext uri="{FF2B5EF4-FFF2-40B4-BE49-F238E27FC236}">
                <a16:creationId xmlns:a16="http://schemas.microsoft.com/office/drawing/2014/main" id="{61F4E23B-7EF3-4C03-929E-5CE425A92DA5}"/>
              </a:ext>
            </a:extLst>
          </p:cNvPr>
          <p:cNvSpPr/>
          <p:nvPr/>
        </p:nvSpPr>
        <p:spPr>
          <a:xfrm rot="5400000">
            <a:off x="9786087" y="2919148"/>
            <a:ext cx="703543" cy="18413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32">
            <a:extLst>
              <a:ext uri="{FF2B5EF4-FFF2-40B4-BE49-F238E27FC236}">
                <a16:creationId xmlns:a16="http://schemas.microsoft.com/office/drawing/2014/main" id="{20EF3445-9796-4A69-8563-372EF907DD52}"/>
              </a:ext>
            </a:extLst>
          </p:cNvPr>
          <p:cNvSpPr/>
          <p:nvPr/>
        </p:nvSpPr>
        <p:spPr>
          <a:xfrm rot="5400000">
            <a:off x="1604071" y="4025609"/>
            <a:ext cx="703543" cy="2824762"/>
          </a:xfrm>
          <a:prstGeom prst="rightArrow">
            <a:avLst>
              <a:gd name="adj1" fmla="val 50000"/>
              <a:gd name="adj2" fmla="val 424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113625D0-C97D-4830-8E27-806596F83E33}"/>
              </a:ext>
            </a:extLst>
          </p:cNvPr>
          <p:cNvSpPr txBox="1"/>
          <p:nvPr/>
        </p:nvSpPr>
        <p:spPr>
          <a:xfrm>
            <a:off x="1185449" y="5820787"/>
            <a:ext cx="1674977" cy="646331"/>
          </a:xfrm>
          <a:prstGeom prst="rect">
            <a:avLst/>
          </a:prstGeom>
          <a:solidFill>
            <a:schemeClr val="bg1"/>
          </a:solidFill>
          <a:ln>
            <a:solidFill>
              <a:schemeClr val="tx1"/>
            </a:solidFill>
          </a:ln>
        </p:spPr>
        <p:txBody>
          <a:bodyPr wrap="square" rtlCol="0">
            <a:spAutoFit/>
          </a:bodyPr>
          <a:lstStyle/>
          <a:p>
            <a:pPr algn="ctr"/>
            <a:r>
              <a:rPr lang="en-US" dirty="0"/>
              <a:t>Raw Data</a:t>
            </a:r>
          </a:p>
          <a:p>
            <a:pPr algn="ctr"/>
            <a:r>
              <a:rPr lang="en-US" dirty="0" err="1"/>
              <a:t>mzXML</a:t>
            </a:r>
            <a:endParaRPr lang="en-US" dirty="0"/>
          </a:p>
        </p:txBody>
      </p:sp>
      <p:sp>
        <p:nvSpPr>
          <p:cNvPr id="31" name="TextBox 30">
            <a:extLst>
              <a:ext uri="{FF2B5EF4-FFF2-40B4-BE49-F238E27FC236}">
                <a16:creationId xmlns:a16="http://schemas.microsoft.com/office/drawing/2014/main" id="{CCBE99D3-7459-4BC5-A828-2F7C63DF3684}"/>
              </a:ext>
            </a:extLst>
          </p:cNvPr>
          <p:cNvSpPr txBox="1"/>
          <p:nvPr/>
        </p:nvSpPr>
        <p:spPr>
          <a:xfrm>
            <a:off x="5232754" y="1236023"/>
            <a:ext cx="1384723" cy="646331"/>
          </a:xfrm>
          <a:prstGeom prst="rect">
            <a:avLst/>
          </a:prstGeom>
          <a:solidFill>
            <a:schemeClr val="bg1"/>
          </a:solidFill>
          <a:ln>
            <a:solidFill>
              <a:schemeClr val="tx1"/>
            </a:solidFill>
          </a:ln>
        </p:spPr>
        <p:txBody>
          <a:bodyPr wrap="square" rtlCol="0">
            <a:spAutoFit/>
          </a:bodyPr>
          <a:lstStyle/>
          <a:p>
            <a:pPr algn="ctr"/>
            <a:r>
              <a:rPr lang="en-US" dirty="0"/>
              <a:t>Data Processing</a:t>
            </a:r>
          </a:p>
        </p:txBody>
      </p:sp>
      <p:sp>
        <p:nvSpPr>
          <p:cNvPr id="32" name="TextBox 31">
            <a:extLst>
              <a:ext uri="{FF2B5EF4-FFF2-40B4-BE49-F238E27FC236}">
                <a16:creationId xmlns:a16="http://schemas.microsoft.com/office/drawing/2014/main" id="{4CAF7492-53C5-4BBC-B862-A37258964BF7}"/>
              </a:ext>
            </a:extLst>
          </p:cNvPr>
          <p:cNvSpPr txBox="1"/>
          <p:nvPr/>
        </p:nvSpPr>
        <p:spPr>
          <a:xfrm>
            <a:off x="4667592" y="2086709"/>
            <a:ext cx="939802" cy="369332"/>
          </a:xfrm>
          <a:prstGeom prst="rect">
            <a:avLst/>
          </a:prstGeom>
          <a:solidFill>
            <a:schemeClr val="bg1"/>
          </a:solidFill>
          <a:ln>
            <a:solidFill>
              <a:schemeClr val="tx1"/>
            </a:solidFill>
          </a:ln>
        </p:spPr>
        <p:txBody>
          <a:bodyPr wrap="square" rtlCol="0">
            <a:spAutoFit/>
          </a:bodyPr>
          <a:lstStyle/>
          <a:p>
            <a:pPr algn="ctr"/>
            <a:r>
              <a:rPr lang="en-US" dirty="0" err="1"/>
              <a:t>xcms</a:t>
            </a:r>
            <a:endParaRPr lang="en-US" dirty="0"/>
          </a:p>
        </p:txBody>
      </p:sp>
      <p:sp>
        <p:nvSpPr>
          <p:cNvPr id="33" name="TextBox 32">
            <a:extLst>
              <a:ext uri="{FF2B5EF4-FFF2-40B4-BE49-F238E27FC236}">
                <a16:creationId xmlns:a16="http://schemas.microsoft.com/office/drawing/2014/main" id="{127209A3-8053-46EB-81C0-CD186A443E11}"/>
              </a:ext>
            </a:extLst>
          </p:cNvPr>
          <p:cNvSpPr txBox="1"/>
          <p:nvPr/>
        </p:nvSpPr>
        <p:spPr>
          <a:xfrm>
            <a:off x="5853389" y="2107729"/>
            <a:ext cx="1212803" cy="369332"/>
          </a:xfrm>
          <a:prstGeom prst="rect">
            <a:avLst/>
          </a:prstGeom>
          <a:solidFill>
            <a:schemeClr val="bg1"/>
          </a:solidFill>
          <a:ln>
            <a:solidFill>
              <a:schemeClr val="tx1"/>
            </a:solidFill>
          </a:ln>
        </p:spPr>
        <p:txBody>
          <a:bodyPr wrap="square" rtlCol="0">
            <a:spAutoFit/>
          </a:bodyPr>
          <a:lstStyle/>
          <a:p>
            <a:pPr algn="ctr"/>
            <a:r>
              <a:rPr lang="en-US" dirty="0"/>
              <a:t>mzMine2</a:t>
            </a:r>
          </a:p>
        </p:txBody>
      </p:sp>
      <p:sp>
        <p:nvSpPr>
          <p:cNvPr id="34" name="TextBox 33">
            <a:extLst>
              <a:ext uri="{FF2B5EF4-FFF2-40B4-BE49-F238E27FC236}">
                <a16:creationId xmlns:a16="http://schemas.microsoft.com/office/drawing/2014/main" id="{2DCC580D-4C07-4F68-8D03-40D6CE4B78BB}"/>
              </a:ext>
            </a:extLst>
          </p:cNvPr>
          <p:cNvSpPr txBox="1"/>
          <p:nvPr/>
        </p:nvSpPr>
        <p:spPr>
          <a:xfrm>
            <a:off x="4554216" y="2828303"/>
            <a:ext cx="2700997" cy="369332"/>
          </a:xfrm>
          <a:prstGeom prst="rect">
            <a:avLst/>
          </a:prstGeom>
          <a:solidFill>
            <a:schemeClr val="bg1"/>
          </a:solidFill>
          <a:ln>
            <a:solidFill>
              <a:schemeClr val="tx1"/>
            </a:solidFill>
          </a:ln>
        </p:spPr>
        <p:txBody>
          <a:bodyPr wrap="square" rtlCol="0">
            <a:spAutoFit/>
          </a:bodyPr>
          <a:lstStyle/>
          <a:p>
            <a:pPr algn="ctr"/>
            <a:r>
              <a:rPr lang="en-US" dirty="0"/>
              <a:t>Metabolite Annotation</a:t>
            </a:r>
          </a:p>
        </p:txBody>
      </p:sp>
      <p:sp>
        <p:nvSpPr>
          <p:cNvPr id="35" name="TextBox 34">
            <a:extLst>
              <a:ext uri="{FF2B5EF4-FFF2-40B4-BE49-F238E27FC236}">
                <a16:creationId xmlns:a16="http://schemas.microsoft.com/office/drawing/2014/main" id="{69BE63BB-1762-4311-AF78-59DC2D31831D}"/>
              </a:ext>
            </a:extLst>
          </p:cNvPr>
          <p:cNvSpPr txBox="1"/>
          <p:nvPr/>
        </p:nvSpPr>
        <p:spPr>
          <a:xfrm>
            <a:off x="4526034" y="3439833"/>
            <a:ext cx="1855260" cy="646331"/>
          </a:xfrm>
          <a:prstGeom prst="rect">
            <a:avLst/>
          </a:prstGeom>
          <a:solidFill>
            <a:schemeClr val="bg1"/>
          </a:solidFill>
          <a:ln>
            <a:solidFill>
              <a:schemeClr val="tx1"/>
            </a:solidFill>
          </a:ln>
        </p:spPr>
        <p:txBody>
          <a:bodyPr wrap="square" rtlCol="0">
            <a:spAutoFit/>
          </a:bodyPr>
          <a:lstStyle/>
          <a:p>
            <a:pPr algn="ctr"/>
            <a:r>
              <a:rPr lang="en-US" dirty="0"/>
              <a:t>Match with SECIM Library</a:t>
            </a:r>
          </a:p>
        </p:txBody>
      </p:sp>
      <p:sp>
        <p:nvSpPr>
          <p:cNvPr id="36" name="TextBox 35">
            <a:extLst>
              <a:ext uri="{FF2B5EF4-FFF2-40B4-BE49-F238E27FC236}">
                <a16:creationId xmlns:a16="http://schemas.microsoft.com/office/drawing/2014/main" id="{B62C1790-FB72-4B7D-A765-8CB44B5D4438}"/>
              </a:ext>
            </a:extLst>
          </p:cNvPr>
          <p:cNvSpPr txBox="1"/>
          <p:nvPr/>
        </p:nvSpPr>
        <p:spPr>
          <a:xfrm>
            <a:off x="4509541" y="4355418"/>
            <a:ext cx="2892881" cy="923330"/>
          </a:xfrm>
          <a:prstGeom prst="rect">
            <a:avLst/>
          </a:prstGeom>
          <a:solidFill>
            <a:schemeClr val="bg1"/>
          </a:solidFill>
          <a:ln>
            <a:solidFill>
              <a:schemeClr val="tx1"/>
            </a:solidFill>
          </a:ln>
        </p:spPr>
        <p:txBody>
          <a:bodyPr wrap="square" rtlCol="0">
            <a:spAutoFit/>
          </a:bodyPr>
          <a:lstStyle/>
          <a:p>
            <a:pPr algn="ctr"/>
            <a:r>
              <a:rPr lang="en-US" dirty="0"/>
              <a:t>Match with Publicly Available Databases (KEGG, METLIN, HMDB)</a:t>
            </a:r>
          </a:p>
        </p:txBody>
      </p:sp>
      <p:sp>
        <p:nvSpPr>
          <p:cNvPr id="39" name="Left Brace 38">
            <a:extLst>
              <a:ext uri="{FF2B5EF4-FFF2-40B4-BE49-F238E27FC236}">
                <a16:creationId xmlns:a16="http://schemas.microsoft.com/office/drawing/2014/main" id="{13386FD8-C656-489E-AAB0-E97AB0882838}"/>
              </a:ext>
            </a:extLst>
          </p:cNvPr>
          <p:cNvSpPr/>
          <p:nvPr/>
        </p:nvSpPr>
        <p:spPr>
          <a:xfrm rot="5400000">
            <a:off x="1615634" y="1014209"/>
            <a:ext cx="642252" cy="3185834"/>
          </a:xfrm>
          <a:prstGeom prst="leftBrace">
            <a:avLst>
              <a:gd name="adj1" fmla="val 8333"/>
              <a:gd name="adj2" fmla="val 4787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11FACCA2-DDAA-4190-BE69-3FEA0322A3CF}"/>
              </a:ext>
            </a:extLst>
          </p:cNvPr>
          <p:cNvCxnSpPr/>
          <p:nvPr/>
        </p:nvCxnSpPr>
        <p:spPr>
          <a:xfrm>
            <a:off x="5347741" y="2477061"/>
            <a:ext cx="0" cy="3401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AEC9BB-FABC-4D5F-9E8A-E3E53FDE19E6}"/>
              </a:ext>
            </a:extLst>
          </p:cNvPr>
          <p:cNvCxnSpPr/>
          <p:nvPr/>
        </p:nvCxnSpPr>
        <p:spPr>
          <a:xfrm>
            <a:off x="6381294" y="2493351"/>
            <a:ext cx="0" cy="3401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7ACA3CA-F38A-4B5A-88A9-AC93239AB6E9}"/>
              </a:ext>
            </a:extLst>
          </p:cNvPr>
          <p:cNvCxnSpPr/>
          <p:nvPr/>
        </p:nvCxnSpPr>
        <p:spPr>
          <a:xfrm>
            <a:off x="5600768" y="3146731"/>
            <a:ext cx="0" cy="3401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829F4DF-A749-4694-8C61-EBA1F6864A6F}"/>
              </a:ext>
            </a:extLst>
          </p:cNvPr>
          <p:cNvCxnSpPr>
            <a:cxnSpLocks/>
          </p:cNvCxnSpPr>
          <p:nvPr/>
        </p:nvCxnSpPr>
        <p:spPr>
          <a:xfrm>
            <a:off x="6613508" y="3197635"/>
            <a:ext cx="0" cy="12153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D1C7DB0-75C4-4F42-8217-6BF76BDA6528}"/>
              </a:ext>
            </a:extLst>
          </p:cNvPr>
          <p:cNvCxnSpPr/>
          <p:nvPr/>
        </p:nvCxnSpPr>
        <p:spPr>
          <a:xfrm>
            <a:off x="5685671" y="4086164"/>
            <a:ext cx="0" cy="3401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AE3B7F-EA7D-4FB1-840D-6947C386DCFB}"/>
              </a:ext>
            </a:extLst>
          </p:cNvPr>
          <p:cNvSpPr txBox="1"/>
          <p:nvPr/>
        </p:nvSpPr>
        <p:spPr>
          <a:xfrm>
            <a:off x="4419600" y="5678269"/>
            <a:ext cx="1433789" cy="646331"/>
          </a:xfrm>
          <a:prstGeom prst="rect">
            <a:avLst/>
          </a:prstGeom>
          <a:solidFill>
            <a:schemeClr val="bg1"/>
          </a:solidFill>
          <a:ln>
            <a:solidFill>
              <a:schemeClr val="tx1"/>
            </a:solidFill>
          </a:ln>
        </p:spPr>
        <p:txBody>
          <a:bodyPr wrap="square" rtlCol="0">
            <a:spAutoFit/>
          </a:bodyPr>
          <a:lstStyle/>
          <a:p>
            <a:pPr algn="ctr"/>
            <a:r>
              <a:rPr lang="en-US" dirty="0"/>
              <a:t>Analysis Ready Data</a:t>
            </a:r>
          </a:p>
        </p:txBody>
      </p:sp>
      <p:sp>
        <p:nvSpPr>
          <p:cNvPr id="48" name="TextBox 47">
            <a:extLst>
              <a:ext uri="{FF2B5EF4-FFF2-40B4-BE49-F238E27FC236}">
                <a16:creationId xmlns:a16="http://schemas.microsoft.com/office/drawing/2014/main" id="{5574B50C-7DCC-4372-876F-A4AD4CFA346F}"/>
              </a:ext>
            </a:extLst>
          </p:cNvPr>
          <p:cNvSpPr txBox="1"/>
          <p:nvPr/>
        </p:nvSpPr>
        <p:spPr>
          <a:xfrm>
            <a:off x="5968611" y="5678268"/>
            <a:ext cx="1854938" cy="646331"/>
          </a:xfrm>
          <a:prstGeom prst="rect">
            <a:avLst/>
          </a:prstGeom>
          <a:solidFill>
            <a:schemeClr val="bg1"/>
          </a:solidFill>
          <a:ln>
            <a:solidFill>
              <a:schemeClr val="tx1"/>
            </a:solidFill>
          </a:ln>
        </p:spPr>
        <p:txBody>
          <a:bodyPr wrap="square" rtlCol="0">
            <a:spAutoFit/>
          </a:bodyPr>
          <a:lstStyle/>
          <a:p>
            <a:pPr algn="ctr"/>
            <a:r>
              <a:rPr lang="en-US" dirty="0"/>
              <a:t>Report on Data Processing</a:t>
            </a:r>
          </a:p>
        </p:txBody>
      </p:sp>
      <p:cxnSp>
        <p:nvCxnSpPr>
          <p:cNvPr id="65" name="Connector: Curved 64">
            <a:extLst>
              <a:ext uri="{FF2B5EF4-FFF2-40B4-BE49-F238E27FC236}">
                <a16:creationId xmlns:a16="http://schemas.microsoft.com/office/drawing/2014/main" id="{F13D7297-8804-4BEF-98D5-8E94810ED9BA}"/>
              </a:ext>
            </a:extLst>
          </p:cNvPr>
          <p:cNvCxnSpPr>
            <a:cxnSpLocks/>
          </p:cNvCxnSpPr>
          <p:nvPr/>
        </p:nvCxnSpPr>
        <p:spPr>
          <a:xfrm flipV="1">
            <a:off x="2847533" y="1418948"/>
            <a:ext cx="2372328" cy="4584764"/>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or: Curved 75">
            <a:extLst>
              <a:ext uri="{FF2B5EF4-FFF2-40B4-BE49-F238E27FC236}">
                <a16:creationId xmlns:a16="http://schemas.microsoft.com/office/drawing/2014/main" id="{FE095085-784E-483A-966C-5022796A2221}"/>
              </a:ext>
            </a:extLst>
          </p:cNvPr>
          <p:cNvCxnSpPr>
            <a:endCxn id="19" idx="1"/>
          </p:cNvCxnSpPr>
          <p:nvPr/>
        </p:nvCxnSpPr>
        <p:spPr>
          <a:xfrm rot="5400000" flipH="1" flipV="1">
            <a:off x="6381427" y="4118759"/>
            <a:ext cx="3859891" cy="901224"/>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98CD838-8D12-4DB6-AA31-0BE0C247F705}"/>
              </a:ext>
            </a:extLst>
          </p:cNvPr>
          <p:cNvSpPr txBox="1"/>
          <p:nvPr/>
        </p:nvSpPr>
        <p:spPr>
          <a:xfrm>
            <a:off x="4868569" y="838765"/>
            <a:ext cx="2517288" cy="369332"/>
          </a:xfrm>
          <a:prstGeom prst="rect">
            <a:avLst/>
          </a:prstGeom>
          <a:solidFill>
            <a:schemeClr val="bg1"/>
          </a:solidFill>
          <a:ln>
            <a:solidFill>
              <a:schemeClr val="tx1"/>
            </a:solidFill>
          </a:ln>
        </p:spPr>
        <p:txBody>
          <a:bodyPr wrap="square" rtlCol="0">
            <a:spAutoFit/>
          </a:bodyPr>
          <a:lstStyle/>
          <a:p>
            <a:pPr algn="ctr"/>
            <a:r>
              <a:rPr lang="en-US" dirty="0" err="1"/>
              <a:t>HiPerGator</a:t>
            </a:r>
            <a:r>
              <a:rPr lang="en-US" dirty="0"/>
              <a:t>/UMPIRE</a:t>
            </a:r>
          </a:p>
        </p:txBody>
      </p:sp>
      <p:sp>
        <p:nvSpPr>
          <p:cNvPr id="78" name="TextBox 77">
            <a:extLst>
              <a:ext uri="{FF2B5EF4-FFF2-40B4-BE49-F238E27FC236}">
                <a16:creationId xmlns:a16="http://schemas.microsoft.com/office/drawing/2014/main" id="{87CA52F5-5018-4E5D-8A37-602EEC7D9036}"/>
              </a:ext>
            </a:extLst>
          </p:cNvPr>
          <p:cNvSpPr txBox="1"/>
          <p:nvPr/>
        </p:nvSpPr>
        <p:spPr>
          <a:xfrm>
            <a:off x="986577" y="1087142"/>
            <a:ext cx="1773180" cy="369332"/>
          </a:xfrm>
          <a:prstGeom prst="rect">
            <a:avLst/>
          </a:prstGeom>
          <a:solidFill>
            <a:schemeClr val="bg1"/>
          </a:solidFill>
          <a:ln>
            <a:solidFill>
              <a:schemeClr val="tx1"/>
            </a:solidFill>
          </a:ln>
        </p:spPr>
        <p:txBody>
          <a:bodyPr wrap="square" rtlCol="0">
            <a:spAutoFit/>
          </a:bodyPr>
          <a:lstStyle/>
          <a:p>
            <a:pPr algn="ctr"/>
            <a:r>
              <a:rPr lang="en-US" dirty="0"/>
              <a:t>SECIM</a:t>
            </a:r>
          </a:p>
        </p:txBody>
      </p:sp>
      <p:sp>
        <p:nvSpPr>
          <p:cNvPr id="79" name="TextBox 78">
            <a:extLst>
              <a:ext uri="{FF2B5EF4-FFF2-40B4-BE49-F238E27FC236}">
                <a16:creationId xmlns:a16="http://schemas.microsoft.com/office/drawing/2014/main" id="{88867AD9-3B9F-4019-8265-7D7B35C81B54}"/>
              </a:ext>
            </a:extLst>
          </p:cNvPr>
          <p:cNvSpPr txBox="1"/>
          <p:nvPr/>
        </p:nvSpPr>
        <p:spPr>
          <a:xfrm>
            <a:off x="8968711" y="1017749"/>
            <a:ext cx="2517288" cy="369332"/>
          </a:xfrm>
          <a:prstGeom prst="rect">
            <a:avLst/>
          </a:prstGeom>
          <a:solidFill>
            <a:schemeClr val="bg1"/>
          </a:solidFill>
          <a:ln>
            <a:solidFill>
              <a:schemeClr val="tx1"/>
            </a:solidFill>
          </a:ln>
        </p:spPr>
        <p:txBody>
          <a:bodyPr wrap="square" rtlCol="0">
            <a:spAutoFit/>
          </a:bodyPr>
          <a:lstStyle/>
          <a:p>
            <a:pPr algn="ctr"/>
            <a:r>
              <a:rPr lang="en-US" dirty="0"/>
              <a:t>Personal Workstation</a:t>
            </a:r>
          </a:p>
        </p:txBody>
      </p:sp>
      <p:sp>
        <p:nvSpPr>
          <p:cNvPr id="45" name="Title 1">
            <a:extLst>
              <a:ext uri="{FF2B5EF4-FFF2-40B4-BE49-F238E27FC236}">
                <a16:creationId xmlns:a16="http://schemas.microsoft.com/office/drawing/2014/main" id="{1AD633CB-4EB3-4728-A384-863C5A393F66}"/>
              </a:ext>
            </a:extLst>
          </p:cNvPr>
          <p:cNvSpPr txBox="1">
            <a:spLocks/>
          </p:cNvSpPr>
          <p:nvPr/>
        </p:nvSpPr>
        <p:spPr>
          <a:xfrm>
            <a:off x="311978" y="228600"/>
            <a:ext cx="11430000" cy="861774"/>
          </a:xfrm>
          <a:prstGeom prst="rect">
            <a:avLst/>
          </a:prstGeom>
        </p:spPr>
        <p:txBody>
          <a:bodyPr wrap="square" lIns="0" tIns="0" rIns="0" bIns="0">
            <a:spAutoFit/>
          </a:bodyPr>
          <a:lstStyle>
            <a:lvl1pPr eaLnBrk="1" hangingPunct="1">
              <a:defRPr>
                <a:latin typeface="+mj-lt"/>
                <a:ea typeface="+mj-ea"/>
                <a:cs typeface="+mj-cs"/>
              </a:defRPr>
            </a:lvl1pPr>
          </a:lstStyle>
          <a:p>
            <a:r>
              <a:rPr lang="en-US" sz="2800" kern="0" dirty="0">
                <a:solidFill>
                  <a:schemeClr val="bg1"/>
                </a:solidFill>
                <a:latin typeface="Arial Black" panose="020B0A04020102020204" pitchFamily="34" charset="0"/>
                <a:cs typeface="Calibri" panose="020F0502020204030204" pitchFamily="34" charset="0"/>
              </a:rPr>
              <a:t>WHAT ARE THE CANDIDATE HUMAN MILK METABOLITES?</a:t>
            </a:r>
          </a:p>
        </p:txBody>
      </p:sp>
    </p:spTree>
    <p:extLst>
      <p:ext uri="{BB962C8B-B14F-4D97-AF65-F5344CB8AC3E}">
        <p14:creationId xmlns:p14="http://schemas.microsoft.com/office/powerpoint/2010/main" val="1989610731"/>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1113"/>
            <a:ext cx="10820400" cy="430887"/>
          </a:xfrm>
        </p:spPr>
        <p:txBody>
          <a:bodyPr/>
          <a:lstStyle/>
          <a:p>
            <a:r>
              <a:rPr lang="en-US" sz="2800" b="1" cap="all" dirty="0">
                <a:solidFill>
                  <a:schemeClr val="bg1"/>
                </a:solidFill>
                <a:latin typeface="Arial Black"/>
                <a:ea typeface="Museo Slab 900" charset="0"/>
                <a:cs typeface="Arial Black"/>
              </a:rPr>
              <a:t>Preliminary metabolomics Results</a:t>
            </a:r>
          </a:p>
        </p:txBody>
      </p:sp>
      <p:sp>
        <p:nvSpPr>
          <p:cNvPr id="17" name="Rectangle 16"/>
          <p:cNvSpPr/>
          <p:nvPr/>
        </p:nvSpPr>
        <p:spPr>
          <a:xfrm>
            <a:off x="762000" y="84018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sp>
        <p:nvSpPr>
          <p:cNvPr id="3" name="Rectangle 2">
            <a:extLst>
              <a:ext uri="{FF2B5EF4-FFF2-40B4-BE49-F238E27FC236}">
                <a16:creationId xmlns:a16="http://schemas.microsoft.com/office/drawing/2014/main" id="{E5A3A5E9-2639-41B2-B438-79593CB69650}"/>
              </a:ext>
            </a:extLst>
          </p:cNvPr>
          <p:cNvSpPr/>
          <p:nvPr/>
        </p:nvSpPr>
        <p:spPr>
          <a:xfrm>
            <a:off x="566824" y="964080"/>
            <a:ext cx="5445943" cy="5632311"/>
          </a:xfrm>
          <a:prstGeom prst="rect">
            <a:avLst/>
          </a:prstGeom>
        </p:spPr>
        <p:txBody>
          <a:bodyPr wrap="square">
            <a:spAutoFit/>
          </a:bodyPr>
          <a:lstStyle/>
          <a:p>
            <a:r>
              <a:rPr lang="en-US" sz="2400" u="sng" dirty="0">
                <a:solidFill>
                  <a:schemeClr val="bg1"/>
                </a:solidFill>
                <a:latin typeface="Arial" panose="020B0604020202020204" pitchFamily="34" charset="0"/>
                <a:cs typeface="Arial" panose="020B0604020202020204" pitchFamily="34" charset="0"/>
              </a:rPr>
              <a:t>Across All Fractions</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Whole and skim fractions appear to cluster by PCA. </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~9500 hits before QC.</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~600 hits after QC. </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~80 match to SECIM library</a:t>
            </a:r>
          </a:p>
          <a:p>
            <a:endParaRPr lang="en-US" sz="2400" dirty="0">
              <a:solidFill>
                <a:schemeClr val="bg1"/>
              </a:solidFill>
              <a:latin typeface="Arial" panose="020B0604020202020204" pitchFamily="34" charset="0"/>
              <a:cs typeface="Arial" panose="020B0604020202020204" pitchFamily="34" charset="0"/>
            </a:endParaRPr>
          </a:p>
          <a:p>
            <a:r>
              <a:rPr lang="en-US" sz="2400" u="sng" dirty="0">
                <a:solidFill>
                  <a:schemeClr val="bg1"/>
                </a:solidFill>
                <a:latin typeface="Arial" panose="020B0604020202020204" pitchFamily="34" charset="0"/>
                <a:cs typeface="Arial" panose="020B0604020202020204" pitchFamily="34" charset="0"/>
              </a:rPr>
              <a:t>Statistically Different by Fraction</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~100 hits differ by milk fractions. </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44 hits w/ 1+ match to public database.</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24 hits with ONLY 1 match to public database.</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13 match to SECIM library</a:t>
            </a:r>
          </a:p>
          <a:p>
            <a:pPr marL="342900" indent="-34290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11" name="Chart 10">
            <a:extLst>
              <a:ext uri="{FF2B5EF4-FFF2-40B4-BE49-F238E27FC236}">
                <a16:creationId xmlns:a16="http://schemas.microsoft.com/office/drawing/2014/main" id="{15E8DF1B-18B7-4DF4-A82D-B19E9F66079F}"/>
              </a:ext>
            </a:extLst>
          </p:cNvPr>
          <p:cNvGraphicFramePr>
            <a:graphicFrameLocks/>
          </p:cNvGraphicFramePr>
          <p:nvPr>
            <p:extLst>
              <p:ext uri="{D42A27DB-BD31-4B8C-83A1-F6EECF244321}">
                <p14:modId xmlns:p14="http://schemas.microsoft.com/office/powerpoint/2010/main" val="2926461756"/>
              </p:ext>
            </p:extLst>
          </p:nvPr>
        </p:nvGraphicFramePr>
        <p:xfrm>
          <a:off x="6503657" y="4790296"/>
          <a:ext cx="4773943" cy="1957270"/>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65B577E3-3624-498A-8B59-139BDDB88C73}"/>
              </a:ext>
            </a:extLst>
          </p:cNvPr>
          <p:cNvSpPr txBox="1"/>
          <p:nvPr/>
        </p:nvSpPr>
        <p:spPr>
          <a:xfrm rot="16200000">
            <a:off x="5474510" y="5311163"/>
            <a:ext cx="2286000" cy="369332"/>
          </a:xfrm>
          <a:prstGeom prst="rect">
            <a:avLst/>
          </a:prstGeom>
          <a:noFill/>
        </p:spPr>
        <p:txBody>
          <a:bodyPr wrap="square" rtlCol="0">
            <a:spAutoFit/>
          </a:bodyPr>
          <a:lstStyle/>
          <a:p>
            <a:r>
              <a:rPr lang="en-US" dirty="0"/>
              <a:t># of Matches</a:t>
            </a:r>
          </a:p>
        </p:txBody>
      </p:sp>
      <p:sp>
        <p:nvSpPr>
          <p:cNvPr id="14" name="TextBox 13">
            <a:extLst>
              <a:ext uri="{FF2B5EF4-FFF2-40B4-BE49-F238E27FC236}">
                <a16:creationId xmlns:a16="http://schemas.microsoft.com/office/drawing/2014/main" id="{69F6AB2D-64B8-477B-8B8A-3E05956656FD}"/>
              </a:ext>
            </a:extLst>
          </p:cNvPr>
          <p:cNvSpPr txBox="1"/>
          <p:nvPr/>
        </p:nvSpPr>
        <p:spPr>
          <a:xfrm rot="16200000">
            <a:off x="5034856" y="2145565"/>
            <a:ext cx="2286000" cy="369332"/>
          </a:xfrm>
          <a:prstGeom prst="rect">
            <a:avLst/>
          </a:prstGeom>
          <a:noFill/>
        </p:spPr>
        <p:txBody>
          <a:bodyPr wrap="square" rtlCol="0">
            <a:spAutoFit/>
          </a:bodyPr>
          <a:lstStyle/>
          <a:p>
            <a:r>
              <a:rPr lang="en-US" dirty="0"/>
              <a:t># of Matches</a:t>
            </a:r>
          </a:p>
        </p:txBody>
      </p:sp>
      <p:pic>
        <p:nvPicPr>
          <p:cNvPr id="15" name="Picture 14">
            <a:extLst>
              <a:ext uri="{FF2B5EF4-FFF2-40B4-BE49-F238E27FC236}">
                <a16:creationId xmlns:a16="http://schemas.microsoft.com/office/drawing/2014/main" id="{D1743162-66F3-46DE-BDA7-F90B868E5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5698" y="974558"/>
            <a:ext cx="5850257" cy="3656411"/>
          </a:xfrm>
          <a:prstGeom prst="rect">
            <a:avLst/>
          </a:prstGeom>
        </p:spPr>
      </p:pic>
      <p:sp>
        <p:nvSpPr>
          <p:cNvPr id="16" name="Oval 15">
            <a:extLst>
              <a:ext uri="{FF2B5EF4-FFF2-40B4-BE49-F238E27FC236}">
                <a16:creationId xmlns:a16="http://schemas.microsoft.com/office/drawing/2014/main" id="{D016AE02-24BC-4EA2-8D18-E9F0FF5075CC}"/>
              </a:ext>
            </a:extLst>
          </p:cNvPr>
          <p:cNvSpPr/>
          <p:nvPr/>
        </p:nvSpPr>
        <p:spPr>
          <a:xfrm rot="1823905">
            <a:off x="9030715" y="1285645"/>
            <a:ext cx="1774743" cy="34163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3AAF6C2-9E27-40EE-A41F-588E5DFDE6DF}"/>
              </a:ext>
            </a:extLst>
          </p:cNvPr>
          <p:cNvSpPr/>
          <p:nvPr/>
        </p:nvSpPr>
        <p:spPr>
          <a:xfrm rot="16941197">
            <a:off x="6910097" y="1147903"/>
            <a:ext cx="1774743" cy="34163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3B425F5-F576-410E-A5A1-B19077BD977C}"/>
              </a:ext>
            </a:extLst>
          </p:cNvPr>
          <p:cNvSpPr txBox="1"/>
          <p:nvPr/>
        </p:nvSpPr>
        <p:spPr>
          <a:xfrm>
            <a:off x="9956419" y="2528043"/>
            <a:ext cx="925024" cy="646331"/>
          </a:xfrm>
          <a:prstGeom prst="rect">
            <a:avLst/>
          </a:prstGeom>
          <a:noFill/>
        </p:spPr>
        <p:txBody>
          <a:bodyPr wrap="square" rtlCol="0">
            <a:spAutoFit/>
          </a:bodyPr>
          <a:lstStyle/>
          <a:p>
            <a:r>
              <a:rPr lang="en-US" dirty="0"/>
              <a:t>Whole &amp; Skim</a:t>
            </a:r>
          </a:p>
        </p:txBody>
      </p:sp>
      <p:sp>
        <p:nvSpPr>
          <p:cNvPr id="21" name="TextBox 20">
            <a:extLst>
              <a:ext uri="{FF2B5EF4-FFF2-40B4-BE49-F238E27FC236}">
                <a16:creationId xmlns:a16="http://schemas.microsoft.com/office/drawing/2014/main" id="{655B4E31-F09B-44E9-922B-FBE2A1179D0E}"/>
              </a:ext>
            </a:extLst>
          </p:cNvPr>
          <p:cNvSpPr txBox="1"/>
          <p:nvPr/>
        </p:nvSpPr>
        <p:spPr>
          <a:xfrm>
            <a:off x="6899901" y="2317970"/>
            <a:ext cx="722085" cy="369332"/>
          </a:xfrm>
          <a:prstGeom prst="rect">
            <a:avLst/>
          </a:prstGeom>
          <a:noFill/>
        </p:spPr>
        <p:txBody>
          <a:bodyPr wrap="square" rtlCol="0">
            <a:spAutoFit/>
          </a:bodyPr>
          <a:lstStyle/>
          <a:p>
            <a:r>
              <a:rPr lang="en-US" dirty="0"/>
              <a:t>Lipid</a:t>
            </a:r>
          </a:p>
        </p:txBody>
      </p:sp>
      <p:cxnSp>
        <p:nvCxnSpPr>
          <p:cNvPr id="23" name="Straight Connector 22">
            <a:extLst>
              <a:ext uri="{FF2B5EF4-FFF2-40B4-BE49-F238E27FC236}">
                <a16:creationId xmlns:a16="http://schemas.microsoft.com/office/drawing/2014/main" id="{5477897C-353F-472A-B423-04E55F115E0B}"/>
              </a:ext>
            </a:extLst>
          </p:cNvPr>
          <p:cNvCxnSpPr>
            <a:endCxn id="11" idx="3"/>
          </p:cNvCxnSpPr>
          <p:nvPr/>
        </p:nvCxnSpPr>
        <p:spPr>
          <a:xfrm>
            <a:off x="6679139" y="5768931"/>
            <a:ext cx="4598461"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A9BB731-475B-4F4E-8DCC-863E21FD6630}"/>
              </a:ext>
            </a:extLst>
          </p:cNvPr>
          <p:cNvSpPr txBox="1"/>
          <p:nvPr/>
        </p:nvSpPr>
        <p:spPr>
          <a:xfrm>
            <a:off x="10725606" y="5462530"/>
            <a:ext cx="533400" cy="369332"/>
          </a:xfrm>
          <a:prstGeom prst="rect">
            <a:avLst/>
          </a:prstGeom>
          <a:noFill/>
        </p:spPr>
        <p:txBody>
          <a:bodyPr wrap="square" rtlCol="0">
            <a:spAutoFit/>
          </a:bodyPr>
          <a:lstStyle/>
          <a:p>
            <a:r>
              <a:rPr lang="en-US" dirty="0"/>
              <a:t>10</a:t>
            </a:r>
          </a:p>
        </p:txBody>
      </p:sp>
    </p:spTree>
    <p:extLst>
      <p:ext uri="{BB962C8B-B14F-4D97-AF65-F5344CB8AC3E}">
        <p14:creationId xmlns:p14="http://schemas.microsoft.com/office/powerpoint/2010/main" val="419762240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igur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900" y="1336771"/>
            <a:ext cx="5934779" cy="432329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647700" y="304800"/>
            <a:ext cx="10820400" cy="430887"/>
          </a:xfrm>
        </p:spPr>
        <p:txBody>
          <a:bodyPr/>
          <a:lstStyle/>
          <a:p>
            <a:r>
              <a:rPr lang="en-US" sz="2800" b="1" cap="all" dirty="0" smtClean="0">
                <a:solidFill>
                  <a:schemeClr val="bg1"/>
                </a:solidFill>
                <a:latin typeface="Arial Black"/>
                <a:ea typeface="Museo Slab 900" charset="0"/>
                <a:cs typeface="Arial Black"/>
              </a:rPr>
              <a:t>Precision HealthCare</a:t>
            </a:r>
            <a:endParaRPr lang="en-US" sz="2800" b="1" cap="all" dirty="0">
              <a:solidFill>
                <a:schemeClr val="bg1"/>
              </a:solidFill>
              <a:latin typeface="Arial Black"/>
              <a:ea typeface="Museo Slab 900" charset="0"/>
              <a:cs typeface="Arial Black"/>
            </a:endParaRPr>
          </a:p>
        </p:txBody>
      </p:sp>
      <p:sp>
        <p:nvSpPr>
          <p:cNvPr id="7" name="Rectangle 6"/>
          <p:cNvSpPr/>
          <p:nvPr/>
        </p:nvSpPr>
        <p:spPr>
          <a:xfrm>
            <a:off x="762000" y="8382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8" name="Rectangle 7"/>
          <p:cNvSpPr/>
          <p:nvPr/>
        </p:nvSpPr>
        <p:spPr>
          <a:xfrm>
            <a:off x="7315200" y="6583394"/>
            <a:ext cx="4876800" cy="276999"/>
          </a:xfrm>
          <a:prstGeom prst="rect">
            <a:avLst/>
          </a:prstGeom>
        </p:spPr>
        <p:txBody>
          <a:bodyPr wrap="square">
            <a:spAutoFit/>
          </a:bodyPr>
          <a:lstStyle/>
          <a:p>
            <a:r>
              <a:rPr lang="en-US" sz="1200" dirty="0" err="1" smtClean="0">
                <a:solidFill>
                  <a:schemeClr val="bg1"/>
                </a:solidFill>
              </a:rPr>
              <a:t>Prosperi</a:t>
            </a:r>
            <a:r>
              <a:rPr lang="en-US" sz="1200" dirty="0" smtClean="0">
                <a:solidFill>
                  <a:schemeClr val="bg1"/>
                </a:solidFill>
              </a:rPr>
              <a:t> et al. 2018. BMC Medical Informatics and Decision Making</a:t>
            </a:r>
            <a:endParaRPr lang="en-US" sz="1200" dirty="0">
              <a:solidFill>
                <a:schemeClr val="bg1"/>
              </a:solidFill>
            </a:endParaRPr>
          </a:p>
        </p:txBody>
      </p:sp>
      <p:grpSp>
        <p:nvGrpSpPr>
          <p:cNvPr id="5" name="Group 4"/>
          <p:cNvGrpSpPr/>
          <p:nvPr/>
        </p:nvGrpSpPr>
        <p:grpSpPr>
          <a:xfrm>
            <a:off x="228600" y="1345562"/>
            <a:ext cx="5715000" cy="4314501"/>
            <a:chOff x="838200" y="1739798"/>
            <a:chExt cx="4591929" cy="3876304"/>
          </a:xfrm>
        </p:grpSpPr>
        <p:pic>
          <p:nvPicPr>
            <p:cNvPr id="1026" name="Picture 2" descr="figure1"/>
            <p:cNvPicPr>
              <a:picLocks noChangeAspect="1" noChangeArrowheads="1"/>
            </p:cNvPicPr>
            <p:nvPr/>
          </p:nvPicPr>
          <p:blipFill rotWithShape="1">
            <a:blip r:embed="rId3">
              <a:extLst>
                <a:ext uri="{28A0092B-C50C-407E-A947-70E740481C1C}">
                  <a14:useLocalDpi xmlns:a14="http://schemas.microsoft.com/office/drawing/2010/main" val="0"/>
                </a:ext>
              </a:extLst>
            </a:blip>
            <a:srcRect r="31171"/>
            <a:stretch/>
          </p:blipFill>
          <p:spPr bwMode="auto">
            <a:xfrm>
              <a:off x="838200" y="1739798"/>
              <a:ext cx="4591929" cy="38763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14400" y="1777898"/>
              <a:ext cx="228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152400" y="5631642"/>
            <a:ext cx="5791199" cy="923330"/>
          </a:xfrm>
          <a:prstGeom prst="rect">
            <a:avLst/>
          </a:prstGeom>
          <a:noFill/>
        </p:spPr>
        <p:txBody>
          <a:bodyPr wrap="square" rtlCol="0">
            <a:spAutoFit/>
          </a:bodyPr>
          <a:lstStyle/>
          <a:p>
            <a:r>
              <a:rPr lang="en-US" dirty="0" smtClean="0">
                <a:solidFill>
                  <a:schemeClr val="bg1"/>
                </a:solidFill>
              </a:rPr>
              <a:t>Moving beyond genomics to include data that is not traditionally included in assessment of health/disease. </a:t>
            </a:r>
            <a:endParaRPr lang="en-US" dirty="0">
              <a:solidFill>
                <a:schemeClr val="bg1"/>
              </a:solidFill>
            </a:endParaRPr>
          </a:p>
        </p:txBody>
      </p:sp>
      <p:sp>
        <p:nvSpPr>
          <p:cNvPr id="12" name="TextBox 11"/>
          <p:cNvSpPr txBox="1"/>
          <p:nvPr/>
        </p:nvSpPr>
        <p:spPr>
          <a:xfrm>
            <a:off x="6219121" y="5770141"/>
            <a:ext cx="5972879" cy="646331"/>
          </a:xfrm>
          <a:prstGeom prst="rect">
            <a:avLst/>
          </a:prstGeom>
          <a:noFill/>
        </p:spPr>
        <p:txBody>
          <a:bodyPr wrap="square" rtlCol="0">
            <a:spAutoFit/>
          </a:bodyPr>
          <a:lstStyle/>
          <a:p>
            <a:r>
              <a:rPr lang="en-US" dirty="0" smtClean="0">
                <a:solidFill>
                  <a:schemeClr val="bg1"/>
                </a:solidFill>
              </a:rPr>
              <a:t>Electronic health records are becoming the central  way to integrate all health information.  </a:t>
            </a:r>
            <a:endParaRPr lang="en-US" dirty="0">
              <a:solidFill>
                <a:schemeClr val="bg1"/>
              </a:solidFill>
            </a:endParaRPr>
          </a:p>
        </p:txBody>
      </p:sp>
    </p:spTree>
    <p:extLst>
      <p:ext uri="{BB962C8B-B14F-4D97-AF65-F5344CB8AC3E}">
        <p14:creationId xmlns:p14="http://schemas.microsoft.com/office/powerpoint/2010/main" val="1633094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1113"/>
            <a:ext cx="10820400" cy="430887"/>
          </a:xfrm>
        </p:spPr>
        <p:txBody>
          <a:bodyPr/>
          <a:lstStyle/>
          <a:p>
            <a:r>
              <a:rPr lang="en-US" sz="2800" b="1" cap="all" dirty="0">
                <a:solidFill>
                  <a:schemeClr val="bg1"/>
                </a:solidFill>
                <a:latin typeface="Arial Black"/>
                <a:ea typeface="Museo Slab 900" charset="0"/>
                <a:cs typeface="Arial Black"/>
              </a:rPr>
              <a:t>SECIM library metabolomics Results</a:t>
            </a:r>
          </a:p>
        </p:txBody>
      </p:sp>
      <p:sp>
        <p:nvSpPr>
          <p:cNvPr id="17" name="Rectangle 16"/>
          <p:cNvSpPr/>
          <p:nvPr/>
        </p:nvSpPr>
        <p:spPr>
          <a:xfrm>
            <a:off x="762000" y="84018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3"/>
            <a:stretch>
              <a:fillRect/>
            </a:stretch>
          </p:blipFill>
          <p:spPr>
            <a:xfrm>
              <a:off x="11722100" y="1238250"/>
              <a:ext cx="939800" cy="4381500"/>
            </a:xfrm>
            <a:prstGeom prst="rect">
              <a:avLst/>
            </a:prstGeom>
          </p:spPr>
        </p:pic>
        <p:pic>
          <p:nvPicPr>
            <p:cNvPr id="18" name="Picture 17"/>
            <p:cNvPicPr>
              <a:picLocks noChangeAspect="1"/>
            </p:cNvPicPr>
            <p:nvPr/>
          </p:nvPicPr>
          <p:blipFill>
            <a:blip r:embed="rId3"/>
            <a:stretch>
              <a:fillRect/>
            </a:stretch>
          </p:blipFill>
          <p:spPr>
            <a:xfrm rot="10800000">
              <a:off x="-469900" y="1238250"/>
              <a:ext cx="939800" cy="4381500"/>
            </a:xfrm>
            <a:prstGeom prst="rect">
              <a:avLst/>
            </a:prstGeom>
          </p:spPr>
        </p:pic>
      </p:grpSp>
      <p:sp>
        <p:nvSpPr>
          <p:cNvPr id="3" name="Rectangle 2">
            <a:extLst>
              <a:ext uri="{FF2B5EF4-FFF2-40B4-BE49-F238E27FC236}">
                <a16:creationId xmlns:a16="http://schemas.microsoft.com/office/drawing/2014/main" id="{E5A3A5E9-2639-41B2-B438-79593CB69650}"/>
              </a:ext>
            </a:extLst>
          </p:cNvPr>
          <p:cNvSpPr/>
          <p:nvPr/>
        </p:nvSpPr>
        <p:spPr>
          <a:xfrm>
            <a:off x="958637" y="1032530"/>
            <a:ext cx="5445943" cy="5693866"/>
          </a:xfrm>
          <a:prstGeom prst="rect">
            <a:avLst/>
          </a:prstGeom>
        </p:spPr>
        <p:txBody>
          <a:bodyPr wrap="square">
            <a:spAutoFit/>
          </a:bodyPr>
          <a:lstStyle/>
          <a:p>
            <a:r>
              <a:rPr lang="en-US" sz="2000" u="sng" dirty="0">
                <a:solidFill>
                  <a:schemeClr val="bg1"/>
                </a:solidFill>
                <a:latin typeface="Arial" panose="020B0604020202020204" pitchFamily="34" charset="0"/>
                <a:cs typeface="Arial" panose="020B0604020202020204" pitchFamily="34" charset="0"/>
              </a:rPr>
              <a:t>Glutathione</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Normal component of human milk</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Antioxidant</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Animal evidence gut microbiota regulates host glutathione metabolism. </a:t>
            </a:r>
          </a:p>
          <a:p>
            <a:endParaRPr lang="en-US" sz="2000" dirty="0">
              <a:solidFill>
                <a:schemeClr val="bg1"/>
              </a:solidFill>
              <a:latin typeface="Arial" panose="020B0604020202020204" pitchFamily="34" charset="0"/>
              <a:cs typeface="Arial" panose="020B0604020202020204" pitchFamily="34" charset="0"/>
            </a:endParaRPr>
          </a:p>
          <a:p>
            <a:r>
              <a:rPr lang="en-US" sz="2000" u="sng" dirty="0">
                <a:solidFill>
                  <a:schemeClr val="bg1"/>
                </a:solidFill>
                <a:latin typeface="Arial" panose="020B0604020202020204" pitchFamily="34" charset="0"/>
                <a:cs typeface="Arial" panose="020B0604020202020204" pitchFamily="34" charset="0"/>
              </a:rPr>
              <a:t>Creatine</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Normal component of human milk</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Neural development</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Human data linking creatine to changes in Proteobacteria</a:t>
            </a:r>
          </a:p>
          <a:p>
            <a:endParaRPr lang="en-US" sz="2000" dirty="0">
              <a:solidFill>
                <a:schemeClr val="bg1"/>
              </a:solidFill>
              <a:latin typeface="Arial" panose="020B0604020202020204" pitchFamily="34" charset="0"/>
              <a:cs typeface="Arial" panose="020B0604020202020204" pitchFamily="34" charset="0"/>
            </a:endParaRPr>
          </a:p>
          <a:p>
            <a:r>
              <a:rPr lang="en-US" sz="2000" u="sng" dirty="0">
                <a:solidFill>
                  <a:schemeClr val="bg1"/>
                </a:solidFill>
                <a:latin typeface="Arial" panose="020B0604020202020204" pitchFamily="34" charset="0"/>
                <a:cs typeface="Arial" panose="020B0604020202020204" pitchFamily="34" charset="0"/>
              </a:rPr>
              <a:t>Citrate</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Normal component of human milk, early lactation. </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Evidence gut microbiota regulates host citrate metabolism. </a:t>
            </a:r>
          </a:p>
          <a:p>
            <a:pPr marL="342900" indent="-34290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661B9BD-C84B-4E2D-9036-9DC35FC4956D}"/>
              </a:ext>
            </a:extLst>
          </p:cNvPr>
          <p:cNvPicPr>
            <a:picLocks noChangeAspect="1"/>
          </p:cNvPicPr>
          <p:nvPr/>
        </p:nvPicPr>
        <p:blipFill rotWithShape="1">
          <a:blip r:embed="rId4">
            <a:extLst>
              <a:ext uri="{28A0092B-C50C-407E-A947-70E740481C1C}">
                <a14:useLocalDpi xmlns:a14="http://schemas.microsoft.com/office/drawing/2010/main" val="0"/>
              </a:ext>
            </a:extLst>
          </a:blip>
          <a:srcRect t="9973" r="3501" b="8694"/>
          <a:stretch/>
        </p:blipFill>
        <p:spPr>
          <a:xfrm>
            <a:off x="6400800" y="2945365"/>
            <a:ext cx="2069716" cy="1744439"/>
          </a:xfrm>
          <a:prstGeom prst="rect">
            <a:avLst/>
          </a:prstGeom>
        </p:spPr>
      </p:pic>
      <p:pic>
        <p:nvPicPr>
          <p:cNvPr id="10" name="Picture 9">
            <a:extLst>
              <a:ext uri="{FF2B5EF4-FFF2-40B4-BE49-F238E27FC236}">
                <a16:creationId xmlns:a16="http://schemas.microsoft.com/office/drawing/2014/main" id="{42390571-31FF-4640-92D3-400531248A78}"/>
              </a:ext>
            </a:extLst>
          </p:cNvPr>
          <p:cNvPicPr>
            <a:picLocks noChangeAspect="1"/>
          </p:cNvPicPr>
          <p:nvPr/>
        </p:nvPicPr>
        <p:blipFill rotWithShape="1">
          <a:blip r:embed="rId5">
            <a:extLst>
              <a:ext uri="{28A0092B-C50C-407E-A947-70E740481C1C}">
                <a14:useLocalDpi xmlns:a14="http://schemas.microsoft.com/office/drawing/2010/main" val="0"/>
              </a:ext>
            </a:extLst>
          </a:blip>
          <a:srcRect t="10759" r="2421" b="6006"/>
          <a:stretch/>
        </p:blipFill>
        <p:spPr>
          <a:xfrm>
            <a:off x="6473815" y="4959227"/>
            <a:ext cx="1991430" cy="1698719"/>
          </a:xfrm>
          <a:prstGeom prst="rect">
            <a:avLst/>
          </a:prstGeom>
        </p:spPr>
      </p:pic>
      <p:pic>
        <p:nvPicPr>
          <p:cNvPr id="13" name="Picture 12">
            <a:extLst>
              <a:ext uri="{FF2B5EF4-FFF2-40B4-BE49-F238E27FC236}">
                <a16:creationId xmlns:a16="http://schemas.microsoft.com/office/drawing/2014/main" id="{B23370C4-6414-4D8D-9807-D1DAC5AE6661}"/>
              </a:ext>
            </a:extLst>
          </p:cNvPr>
          <p:cNvPicPr>
            <a:picLocks noChangeAspect="1"/>
          </p:cNvPicPr>
          <p:nvPr/>
        </p:nvPicPr>
        <p:blipFill rotWithShape="1">
          <a:blip r:embed="rId6">
            <a:extLst>
              <a:ext uri="{28A0092B-C50C-407E-A947-70E740481C1C}">
                <a14:useLocalDpi xmlns:a14="http://schemas.microsoft.com/office/drawing/2010/main" val="0"/>
              </a:ext>
            </a:extLst>
          </a:blip>
          <a:srcRect l="6882" t="11218" r="5091" b="7395"/>
          <a:stretch/>
        </p:blipFill>
        <p:spPr>
          <a:xfrm>
            <a:off x="6459077" y="964080"/>
            <a:ext cx="2020907" cy="1868469"/>
          </a:xfrm>
          <a:prstGeom prst="rect">
            <a:avLst/>
          </a:prstGeom>
        </p:spPr>
      </p:pic>
      <p:sp>
        <p:nvSpPr>
          <p:cNvPr id="22" name="Rectangle 21">
            <a:extLst>
              <a:ext uri="{FF2B5EF4-FFF2-40B4-BE49-F238E27FC236}">
                <a16:creationId xmlns:a16="http://schemas.microsoft.com/office/drawing/2014/main" id="{C4CA96C7-729D-4FE5-8A72-E8835BD2E7D3}"/>
              </a:ext>
            </a:extLst>
          </p:cNvPr>
          <p:cNvSpPr/>
          <p:nvPr/>
        </p:nvSpPr>
        <p:spPr>
          <a:xfrm>
            <a:off x="6565907" y="2656765"/>
            <a:ext cx="1899338" cy="175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F613675-7432-42B3-96CD-10A696ECB2C2}"/>
              </a:ext>
            </a:extLst>
          </p:cNvPr>
          <p:cNvSpPr txBox="1"/>
          <p:nvPr/>
        </p:nvSpPr>
        <p:spPr>
          <a:xfrm>
            <a:off x="6477000" y="2567678"/>
            <a:ext cx="2143232" cy="307777"/>
          </a:xfrm>
          <a:prstGeom prst="rect">
            <a:avLst/>
          </a:prstGeom>
          <a:noFill/>
        </p:spPr>
        <p:txBody>
          <a:bodyPr wrap="square" rtlCol="0">
            <a:spAutoFit/>
          </a:bodyPr>
          <a:lstStyle/>
          <a:p>
            <a:r>
              <a:rPr lang="en-US" sz="1400" dirty="0"/>
              <a:t>Lipid     Skim     Whole</a:t>
            </a:r>
          </a:p>
        </p:txBody>
      </p:sp>
      <p:sp>
        <p:nvSpPr>
          <p:cNvPr id="26" name="Rectangle 25">
            <a:extLst>
              <a:ext uri="{FF2B5EF4-FFF2-40B4-BE49-F238E27FC236}">
                <a16:creationId xmlns:a16="http://schemas.microsoft.com/office/drawing/2014/main" id="{1F5A1907-14BE-407D-A488-632E845E44FC}"/>
              </a:ext>
            </a:extLst>
          </p:cNvPr>
          <p:cNvSpPr/>
          <p:nvPr/>
        </p:nvSpPr>
        <p:spPr>
          <a:xfrm>
            <a:off x="6565907" y="4514020"/>
            <a:ext cx="1899338" cy="175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E90B2F-2D60-4CC2-A25E-8D2113C956DA}"/>
              </a:ext>
            </a:extLst>
          </p:cNvPr>
          <p:cNvSpPr/>
          <p:nvPr/>
        </p:nvSpPr>
        <p:spPr>
          <a:xfrm>
            <a:off x="6535939" y="6511536"/>
            <a:ext cx="1899338" cy="175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9F477FF-1E79-44F3-9967-D4EF9628595D}"/>
              </a:ext>
            </a:extLst>
          </p:cNvPr>
          <p:cNvSpPr txBox="1"/>
          <p:nvPr/>
        </p:nvSpPr>
        <p:spPr>
          <a:xfrm>
            <a:off x="6477000" y="4436147"/>
            <a:ext cx="2143232" cy="307777"/>
          </a:xfrm>
          <a:prstGeom prst="rect">
            <a:avLst/>
          </a:prstGeom>
          <a:noFill/>
        </p:spPr>
        <p:txBody>
          <a:bodyPr wrap="square" rtlCol="0">
            <a:spAutoFit/>
          </a:bodyPr>
          <a:lstStyle/>
          <a:p>
            <a:r>
              <a:rPr lang="en-US" sz="1400" dirty="0"/>
              <a:t>Lipid     Skim     Whole</a:t>
            </a:r>
          </a:p>
        </p:txBody>
      </p:sp>
      <p:sp>
        <p:nvSpPr>
          <p:cNvPr id="29" name="TextBox 28">
            <a:extLst>
              <a:ext uri="{FF2B5EF4-FFF2-40B4-BE49-F238E27FC236}">
                <a16:creationId xmlns:a16="http://schemas.microsoft.com/office/drawing/2014/main" id="{57E7AFC1-0D0A-4EF1-BD75-D9E3C5160710}"/>
              </a:ext>
            </a:extLst>
          </p:cNvPr>
          <p:cNvSpPr txBox="1"/>
          <p:nvPr/>
        </p:nvSpPr>
        <p:spPr>
          <a:xfrm>
            <a:off x="6467368" y="6425702"/>
            <a:ext cx="2143232" cy="307777"/>
          </a:xfrm>
          <a:prstGeom prst="rect">
            <a:avLst/>
          </a:prstGeom>
          <a:noFill/>
        </p:spPr>
        <p:txBody>
          <a:bodyPr wrap="square" rtlCol="0">
            <a:spAutoFit/>
          </a:bodyPr>
          <a:lstStyle/>
          <a:p>
            <a:r>
              <a:rPr lang="en-US" sz="1400" dirty="0"/>
              <a:t>Lipid     Skim     Whole</a:t>
            </a:r>
          </a:p>
        </p:txBody>
      </p:sp>
      <p:sp>
        <p:nvSpPr>
          <p:cNvPr id="30" name="TextBox 29">
            <a:extLst>
              <a:ext uri="{FF2B5EF4-FFF2-40B4-BE49-F238E27FC236}">
                <a16:creationId xmlns:a16="http://schemas.microsoft.com/office/drawing/2014/main" id="{F0AF3801-4FF9-4254-AEE1-0FF0A2A912E7}"/>
              </a:ext>
            </a:extLst>
          </p:cNvPr>
          <p:cNvSpPr txBox="1"/>
          <p:nvPr/>
        </p:nvSpPr>
        <p:spPr>
          <a:xfrm>
            <a:off x="7400079" y="1792180"/>
            <a:ext cx="1143000" cy="369332"/>
          </a:xfrm>
          <a:prstGeom prst="rect">
            <a:avLst/>
          </a:prstGeom>
          <a:noFill/>
        </p:spPr>
        <p:txBody>
          <a:bodyPr wrap="square" rtlCol="0">
            <a:spAutoFit/>
          </a:bodyPr>
          <a:lstStyle/>
          <a:p>
            <a:r>
              <a:rPr lang="en-US" dirty="0"/>
              <a:t>p=0.011</a:t>
            </a:r>
          </a:p>
        </p:txBody>
      </p:sp>
      <p:sp>
        <p:nvSpPr>
          <p:cNvPr id="31" name="TextBox 30">
            <a:extLst>
              <a:ext uri="{FF2B5EF4-FFF2-40B4-BE49-F238E27FC236}">
                <a16:creationId xmlns:a16="http://schemas.microsoft.com/office/drawing/2014/main" id="{95CCE165-5447-4E35-87AB-F60B0EB9C788}"/>
              </a:ext>
            </a:extLst>
          </p:cNvPr>
          <p:cNvSpPr txBox="1"/>
          <p:nvPr/>
        </p:nvSpPr>
        <p:spPr>
          <a:xfrm>
            <a:off x="7412036" y="3938131"/>
            <a:ext cx="1143000" cy="369332"/>
          </a:xfrm>
          <a:prstGeom prst="rect">
            <a:avLst/>
          </a:prstGeom>
          <a:noFill/>
        </p:spPr>
        <p:txBody>
          <a:bodyPr wrap="square" rtlCol="0">
            <a:spAutoFit/>
          </a:bodyPr>
          <a:lstStyle/>
          <a:p>
            <a:r>
              <a:rPr lang="en-US" dirty="0"/>
              <a:t>p=0.010</a:t>
            </a:r>
          </a:p>
        </p:txBody>
      </p:sp>
      <p:sp>
        <p:nvSpPr>
          <p:cNvPr id="32" name="TextBox 31">
            <a:extLst>
              <a:ext uri="{FF2B5EF4-FFF2-40B4-BE49-F238E27FC236}">
                <a16:creationId xmlns:a16="http://schemas.microsoft.com/office/drawing/2014/main" id="{4221B9CC-2564-4E35-8EE2-D28FAB9D6FDE}"/>
              </a:ext>
            </a:extLst>
          </p:cNvPr>
          <p:cNvSpPr txBox="1"/>
          <p:nvPr/>
        </p:nvSpPr>
        <p:spPr>
          <a:xfrm>
            <a:off x="7400079" y="5886593"/>
            <a:ext cx="1143000" cy="369332"/>
          </a:xfrm>
          <a:prstGeom prst="rect">
            <a:avLst/>
          </a:prstGeom>
          <a:noFill/>
        </p:spPr>
        <p:txBody>
          <a:bodyPr wrap="square" rtlCol="0">
            <a:spAutoFit/>
          </a:bodyPr>
          <a:lstStyle/>
          <a:p>
            <a:r>
              <a:rPr lang="en-US" dirty="0"/>
              <a:t>p=0.003</a:t>
            </a:r>
          </a:p>
        </p:txBody>
      </p:sp>
      <p:sp>
        <p:nvSpPr>
          <p:cNvPr id="33" name="TextBox 32">
            <a:extLst>
              <a:ext uri="{FF2B5EF4-FFF2-40B4-BE49-F238E27FC236}">
                <a16:creationId xmlns:a16="http://schemas.microsoft.com/office/drawing/2014/main" id="{ACCB72D9-C177-4AA0-9372-C4B7D249215C}"/>
              </a:ext>
            </a:extLst>
          </p:cNvPr>
          <p:cNvSpPr txBox="1"/>
          <p:nvPr/>
        </p:nvSpPr>
        <p:spPr>
          <a:xfrm>
            <a:off x="8722156" y="2656765"/>
            <a:ext cx="3012961"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Glutathione is enriched in the lipid fraction human milk. </a:t>
            </a:r>
          </a:p>
          <a:p>
            <a:endParaRPr lang="en-US"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Creatine and Citrate and enriched in the skim and whole milk fractions. </a:t>
            </a:r>
          </a:p>
          <a:p>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054839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10820400" cy="430887"/>
          </a:xfrm>
        </p:spPr>
        <p:txBody>
          <a:bodyPr/>
          <a:lstStyle/>
          <a:p>
            <a:r>
              <a:rPr lang="en-US" sz="2800" b="1" cap="all" dirty="0">
                <a:solidFill>
                  <a:schemeClr val="bg1"/>
                </a:solidFill>
                <a:latin typeface="Arial Black"/>
                <a:ea typeface="Museo Slab 900" charset="0"/>
                <a:cs typeface="Arial Black"/>
              </a:rPr>
              <a:t>Summary </a:t>
            </a:r>
          </a:p>
        </p:txBody>
      </p:sp>
      <p:sp>
        <p:nvSpPr>
          <p:cNvPr id="17" name="Rectangle 16"/>
          <p:cNvSpPr/>
          <p:nvPr/>
        </p:nvSpPr>
        <p:spPr>
          <a:xfrm>
            <a:off x="762000" y="9906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25" name="Content Placeholder 3"/>
          <p:cNvSpPr txBox="1">
            <a:spLocks/>
          </p:cNvSpPr>
          <p:nvPr/>
        </p:nvSpPr>
        <p:spPr>
          <a:xfrm>
            <a:off x="685800" y="1143000"/>
            <a:ext cx="10668000" cy="613410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a:solidFill>
                  <a:schemeClr val="bg1"/>
                </a:solidFill>
                <a:latin typeface="Arial" panose="020B0604020202020204" pitchFamily="34" charset="0"/>
                <a:cs typeface="Arial" panose="020B0604020202020204" pitchFamily="34" charset="0"/>
              </a:rPr>
              <a:t>Electronic health records are a low-cost data source to investigate how early exposures contribute to pediatric obesity</a:t>
            </a:r>
            <a:r>
              <a:rPr lang="en-US" sz="2800" dirty="0" smtClean="0">
                <a:solidFill>
                  <a:schemeClr val="bg1"/>
                </a:solidFill>
                <a:latin typeface="Arial" panose="020B0604020202020204" pitchFamily="34" charset="0"/>
                <a:cs typeface="Arial" panose="020B0604020202020204" pitchFamily="34" charset="0"/>
              </a:rPr>
              <a:t>.</a:t>
            </a:r>
          </a:p>
          <a:p>
            <a:endParaRPr lang="en-US" sz="2800" dirty="0" smtClean="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Social media has been an effective tool to recruit pregnant and breastfeeding mothers.</a:t>
            </a:r>
          </a:p>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Pediatric antibiotics do not differ according to mode of delivery in cohort of 4,000 </a:t>
            </a:r>
            <a:r>
              <a:rPr lang="en-US" sz="2800" dirty="0" err="1">
                <a:solidFill>
                  <a:schemeClr val="bg1"/>
                </a:solidFill>
                <a:latin typeface="Arial" panose="020B0604020202020204" pitchFamily="34" charset="0"/>
                <a:cs typeface="Arial" panose="020B0604020202020204" pitchFamily="34" charset="0"/>
              </a:rPr>
              <a:t>UFHealth</a:t>
            </a:r>
            <a:r>
              <a:rPr lang="en-US" sz="2800" dirty="0">
                <a:solidFill>
                  <a:schemeClr val="bg1"/>
                </a:solidFill>
                <a:latin typeface="Arial" panose="020B0604020202020204" pitchFamily="34" charset="0"/>
                <a:cs typeface="Arial" panose="020B0604020202020204" pitchFamily="34" charset="0"/>
              </a:rPr>
              <a:t> infants.</a:t>
            </a:r>
          </a:p>
          <a:p>
            <a:endParaRPr lang="en-US" sz="2800" dirty="0" smtClean="0">
              <a:solidFill>
                <a:schemeClr val="bg1"/>
              </a:solidFill>
              <a:latin typeface="Arial" panose="020B0604020202020204" pitchFamily="34" charset="0"/>
              <a:cs typeface="Arial" panose="020B0604020202020204" pitchFamily="34" charset="0"/>
            </a:endParaRPr>
          </a:p>
          <a:p>
            <a:r>
              <a:rPr lang="en-US" sz="2800" dirty="0" smtClean="0">
                <a:solidFill>
                  <a:schemeClr val="bg1"/>
                </a:solidFill>
                <a:latin typeface="Arial" panose="020B0604020202020204" pitchFamily="34" charset="0"/>
                <a:cs typeface="Arial" panose="020B0604020202020204" pitchFamily="34" charset="0"/>
              </a:rPr>
              <a:t>Human </a:t>
            </a:r>
            <a:r>
              <a:rPr lang="en-US" sz="2800" dirty="0">
                <a:solidFill>
                  <a:schemeClr val="bg1"/>
                </a:solidFill>
                <a:latin typeface="Arial" panose="020B0604020202020204" pitchFamily="34" charset="0"/>
                <a:cs typeface="Arial" panose="020B0604020202020204" pitchFamily="34" charset="0"/>
              </a:rPr>
              <a:t>milk metabolites </a:t>
            </a:r>
            <a:r>
              <a:rPr lang="en-US" sz="2800" dirty="0" smtClean="0">
                <a:solidFill>
                  <a:schemeClr val="bg1"/>
                </a:solidFill>
                <a:latin typeface="Arial" panose="020B0604020202020204" pitchFamily="34" charset="0"/>
                <a:cs typeface="Arial" panose="020B0604020202020204" pitchFamily="34" charset="0"/>
              </a:rPr>
              <a:t>may </a:t>
            </a:r>
            <a:r>
              <a:rPr lang="en-US" sz="2800" dirty="0">
                <a:solidFill>
                  <a:schemeClr val="bg1"/>
                </a:solidFill>
                <a:latin typeface="Arial" panose="020B0604020202020204" pitchFamily="34" charset="0"/>
                <a:cs typeface="Arial" panose="020B0604020202020204" pitchFamily="34" charset="0"/>
              </a:rPr>
              <a:t>contribute to changes in gut microbiome and health outcomes.       </a:t>
            </a:r>
          </a:p>
          <a:p>
            <a:pPr marL="0" indent="0">
              <a:buNone/>
            </a:pP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1001795"/>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863" y="411882"/>
            <a:ext cx="10820400" cy="430887"/>
          </a:xfrm>
        </p:spPr>
        <p:txBody>
          <a:bodyPr/>
          <a:lstStyle/>
          <a:p>
            <a:r>
              <a:rPr lang="en-US" sz="2800" b="1" cap="all" dirty="0" smtClean="0">
                <a:solidFill>
                  <a:schemeClr val="bg1"/>
                </a:solidFill>
                <a:latin typeface="Arial Black"/>
                <a:ea typeface="Museo Slab 900" charset="0"/>
                <a:cs typeface="Arial Black"/>
              </a:rPr>
              <a:t>Acknowledgments</a:t>
            </a:r>
            <a:endParaRPr lang="en-US" sz="2800" b="1" cap="all" dirty="0">
              <a:solidFill>
                <a:schemeClr val="bg1"/>
              </a:solidFill>
              <a:latin typeface="Arial Black"/>
              <a:ea typeface="Museo Slab 900" charset="0"/>
              <a:cs typeface="Arial Black"/>
            </a:endParaRPr>
          </a:p>
        </p:txBody>
      </p:sp>
      <p:sp>
        <p:nvSpPr>
          <p:cNvPr id="17" name="Rectangle 16"/>
          <p:cNvSpPr/>
          <p:nvPr/>
        </p:nvSpPr>
        <p:spPr>
          <a:xfrm>
            <a:off x="762000" y="9144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25" name="Content Placeholder 3"/>
          <p:cNvSpPr txBox="1">
            <a:spLocks/>
          </p:cNvSpPr>
          <p:nvPr/>
        </p:nvSpPr>
        <p:spPr>
          <a:xfrm>
            <a:off x="529698" y="1031751"/>
            <a:ext cx="4572000" cy="4988049"/>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solidFill>
                  <a:schemeClr val="bg1"/>
                </a:solidFill>
                <a:latin typeface="Arial" panose="020B0604020202020204" pitchFamily="34" charset="0"/>
                <a:cs typeface="Arial" panose="020B0604020202020204" pitchFamily="34" charset="0"/>
              </a:rPr>
              <a:t>University of Florida</a:t>
            </a:r>
          </a:p>
          <a:p>
            <a:pPr marL="609585" indent="-609585">
              <a:buFont typeface="Wingdings" panose="05000000000000000000" pitchFamily="2" charset="2"/>
              <a:buChar char="§"/>
            </a:pPr>
            <a:r>
              <a:rPr lang="en-US" sz="1600" dirty="0">
                <a:solidFill>
                  <a:schemeClr val="bg1"/>
                </a:solidFill>
                <a:latin typeface="Arial" panose="020B0604020202020204" pitchFamily="34" charset="0"/>
                <a:cs typeface="Arial" panose="020B0604020202020204" pitchFamily="34" charset="0"/>
              </a:rPr>
              <a:t>Christian </a:t>
            </a:r>
            <a:r>
              <a:rPr lang="en-US" sz="1600" dirty="0" err="1">
                <a:solidFill>
                  <a:schemeClr val="bg1"/>
                </a:solidFill>
                <a:latin typeface="Arial" panose="020B0604020202020204" pitchFamily="34" charset="0"/>
                <a:cs typeface="Arial" panose="020B0604020202020204" pitchFamily="34" charset="0"/>
              </a:rPr>
              <a:t>Jobin</a:t>
            </a:r>
            <a:r>
              <a:rPr lang="en-US" sz="1600" dirty="0">
                <a:solidFill>
                  <a:schemeClr val="bg1"/>
                </a:solidFill>
                <a:latin typeface="Arial" panose="020B0604020202020204" pitchFamily="34" charset="0"/>
                <a:cs typeface="Arial" panose="020B0604020202020204" pitchFamily="34" charset="0"/>
              </a:rPr>
              <a:t>, PhD</a:t>
            </a:r>
          </a:p>
          <a:p>
            <a:pPr marL="609585" indent="-609585">
              <a:buFont typeface="Wingdings" panose="05000000000000000000" pitchFamily="2" charset="2"/>
              <a:buChar char="§"/>
            </a:pPr>
            <a:r>
              <a:rPr lang="en-US" sz="1600" dirty="0">
                <a:solidFill>
                  <a:schemeClr val="bg1"/>
                </a:solidFill>
                <a:latin typeface="Arial" panose="020B0604020202020204" pitchFamily="34" charset="0"/>
                <a:cs typeface="Arial" panose="020B0604020202020204" pitchFamily="34" charset="0"/>
              </a:rPr>
              <a:t>Raad Gharaibeh, PhD</a:t>
            </a:r>
          </a:p>
          <a:p>
            <a:pPr marL="609585" indent="-609585">
              <a:buFont typeface="Wingdings" panose="05000000000000000000" pitchFamily="2" charset="2"/>
              <a:buChar char="§"/>
            </a:pPr>
            <a:r>
              <a:rPr lang="en-US" sz="1600" dirty="0">
                <a:solidFill>
                  <a:schemeClr val="bg1"/>
                </a:solidFill>
                <a:latin typeface="Arial" panose="020B0604020202020204" pitchFamily="34" charset="0"/>
                <a:cs typeface="Arial" panose="020B0604020202020204" pitchFamily="34" charset="0"/>
              </a:rPr>
              <a:t>Joe </a:t>
            </a:r>
            <a:r>
              <a:rPr lang="en-US" sz="1600" dirty="0" err="1">
                <a:solidFill>
                  <a:schemeClr val="bg1"/>
                </a:solidFill>
                <a:latin typeface="Arial" panose="020B0604020202020204" pitchFamily="34" charset="0"/>
                <a:cs typeface="Arial" panose="020B0604020202020204" pitchFamily="34" charset="0"/>
              </a:rPr>
              <a:t>Neu</a:t>
            </a:r>
            <a:r>
              <a:rPr lang="en-US" sz="1600" dirty="0">
                <a:solidFill>
                  <a:schemeClr val="bg1"/>
                </a:solidFill>
                <a:latin typeface="Arial" panose="020B0604020202020204" pitchFamily="34" charset="0"/>
                <a:cs typeface="Arial" panose="020B0604020202020204" pitchFamily="34" charset="0"/>
              </a:rPr>
              <a:t>, MD</a:t>
            </a:r>
          </a:p>
          <a:p>
            <a:pPr marL="609585" indent="-609585">
              <a:buFont typeface="Wingdings" panose="05000000000000000000" pitchFamily="2" charset="2"/>
              <a:buChar char="§"/>
            </a:pPr>
            <a:r>
              <a:rPr lang="en-US" sz="1600" dirty="0">
                <a:solidFill>
                  <a:schemeClr val="bg1"/>
                </a:solidFill>
                <a:latin typeface="Arial" panose="020B0604020202020204" pitchFamily="34" charset="0"/>
                <a:cs typeface="Arial" panose="020B0604020202020204" pitchFamily="34" charset="0"/>
              </a:rPr>
              <a:t>Leslie Parker, PhD</a:t>
            </a:r>
          </a:p>
          <a:p>
            <a:pPr marL="609585" indent="-609585">
              <a:buFont typeface="Wingdings" panose="05000000000000000000" pitchFamily="2" charset="2"/>
              <a:buChar char="§"/>
            </a:pPr>
            <a:r>
              <a:rPr lang="en-US" sz="1600" dirty="0" smtClean="0">
                <a:solidFill>
                  <a:schemeClr val="bg1"/>
                </a:solidFill>
                <a:latin typeface="Arial" panose="020B0604020202020204" pitchFamily="34" charset="0"/>
                <a:cs typeface="Arial" panose="020B0604020202020204" pitchFamily="34" charset="0"/>
              </a:rPr>
              <a:t>Michelle </a:t>
            </a:r>
            <a:r>
              <a:rPr lang="en-US" sz="1600" dirty="0" err="1">
                <a:solidFill>
                  <a:schemeClr val="bg1"/>
                </a:solidFill>
                <a:latin typeface="Arial" panose="020B0604020202020204" pitchFamily="34" charset="0"/>
                <a:cs typeface="Arial" panose="020B0604020202020204" pitchFamily="34" charset="0"/>
              </a:rPr>
              <a:t>Cardel</a:t>
            </a:r>
            <a:r>
              <a:rPr lang="en-US" sz="1600" dirty="0">
                <a:solidFill>
                  <a:schemeClr val="bg1"/>
                </a:solidFill>
                <a:latin typeface="Arial" panose="020B0604020202020204" pitchFamily="34" charset="0"/>
                <a:cs typeface="Arial" panose="020B0604020202020204" pitchFamily="34" charset="0"/>
              </a:rPr>
              <a:t>,  PhD</a:t>
            </a:r>
          </a:p>
          <a:p>
            <a:pPr marL="609585" indent="-609585">
              <a:buFont typeface="Wingdings" panose="05000000000000000000" pitchFamily="2" charset="2"/>
              <a:buChar char="§"/>
            </a:pPr>
            <a:r>
              <a:rPr lang="en-US" sz="1600" dirty="0">
                <a:solidFill>
                  <a:schemeClr val="bg1"/>
                </a:solidFill>
                <a:latin typeface="Arial" panose="020B0604020202020204" pitchFamily="34" charset="0"/>
                <a:cs typeface="Arial" panose="020B0604020202020204" pitchFamily="34" charset="0"/>
              </a:rPr>
              <a:t>Bill Hogan, MD</a:t>
            </a:r>
          </a:p>
          <a:p>
            <a:pPr marL="609585" indent="-609585">
              <a:buFont typeface="Wingdings" panose="05000000000000000000" pitchFamily="2" charset="2"/>
              <a:buChar char="§"/>
            </a:pPr>
            <a:r>
              <a:rPr lang="en-US" sz="1600" dirty="0">
                <a:solidFill>
                  <a:schemeClr val="bg1"/>
                </a:solidFill>
                <a:latin typeface="Arial" panose="020B0604020202020204" pitchFamily="34" charset="0"/>
                <a:cs typeface="Arial" panose="020B0604020202020204" pitchFamily="34" charset="0"/>
              </a:rPr>
              <a:t>Tim Garrett, PhD</a:t>
            </a:r>
          </a:p>
          <a:p>
            <a:pPr marL="609585" indent="-609585">
              <a:buFont typeface="Wingdings" panose="05000000000000000000" pitchFamily="2" charset="2"/>
              <a:buChar char="§"/>
            </a:pPr>
            <a:r>
              <a:rPr lang="en-US" sz="1600" dirty="0">
                <a:solidFill>
                  <a:schemeClr val="bg1"/>
                </a:solidFill>
                <a:latin typeface="Arial" panose="020B0604020202020204" pitchFamily="34" charset="0"/>
                <a:cs typeface="Arial" panose="020B0604020202020204" pitchFamily="34" charset="0"/>
              </a:rPr>
              <a:t>Nicole </a:t>
            </a:r>
            <a:r>
              <a:rPr lang="en-US" sz="1600" dirty="0" err="1">
                <a:solidFill>
                  <a:schemeClr val="bg1"/>
                </a:solidFill>
                <a:latin typeface="Arial" panose="020B0604020202020204" pitchFamily="34" charset="0"/>
                <a:cs typeface="Arial" panose="020B0604020202020204" pitchFamily="34" charset="0"/>
              </a:rPr>
              <a:t>Cacho</a:t>
            </a:r>
            <a:r>
              <a:rPr lang="en-US" sz="1600" dirty="0">
                <a:solidFill>
                  <a:schemeClr val="bg1"/>
                </a:solidFill>
                <a:latin typeface="Arial" panose="020B0604020202020204" pitchFamily="34" charset="0"/>
                <a:cs typeface="Arial" panose="020B0604020202020204" pitchFamily="34" charset="0"/>
              </a:rPr>
              <a:t>, DO</a:t>
            </a:r>
          </a:p>
          <a:p>
            <a:pPr marL="609585" indent="-609585">
              <a:buFont typeface="Wingdings" panose="05000000000000000000" pitchFamily="2" charset="2"/>
              <a:buChar char="§"/>
            </a:pPr>
            <a:r>
              <a:rPr lang="en-US" sz="1600" dirty="0">
                <a:solidFill>
                  <a:schemeClr val="bg1"/>
                </a:solidFill>
                <a:latin typeface="Arial" panose="020B0604020202020204" pitchFamily="34" charset="0"/>
                <a:cs typeface="Arial" panose="020B0604020202020204" pitchFamily="34" charset="0"/>
              </a:rPr>
              <a:t>Lindsay Thompson, MD</a:t>
            </a:r>
          </a:p>
          <a:p>
            <a:pPr marL="609585" indent="-609585">
              <a:buFont typeface="Wingdings" panose="05000000000000000000" pitchFamily="2" charset="2"/>
              <a:buChar char="§"/>
            </a:pPr>
            <a:r>
              <a:rPr lang="en-US" sz="1600" dirty="0" err="1">
                <a:solidFill>
                  <a:schemeClr val="bg1"/>
                </a:solidFill>
                <a:latin typeface="Arial" panose="020B0604020202020204" pitchFamily="34" charset="0"/>
                <a:cs typeface="Arial" panose="020B0604020202020204" pitchFamily="34" charset="0"/>
              </a:rPr>
              <a:t>Dikea</a:t>
            </a:r>
            <a:r>
              <a:rPr lang="en-US" sz="1600" dirty="0">
                <a:solidFill>
                  <a:schemeClr val="bg1"/>
                </a:solidFill>
                <a:latin typeface="Arial" panose="020B0604020202020204" pitchFamily="34" charset="0"/>
                <a:cs typeface="Arial" panose="020B0604020202020204" pitchFamily="34" charset="0"/>
              </a:rPr>
              <a:t> Roussos-Ross, MD</a:t>
            </a:r>
          </a:p>
          <a:p>
            <a:pPr marL="609585" indent="-609585">
              <a:buFont typeface="Wingdings" panose="05000000000000000000" pitchFamily="2" charset="2"/>
              <a:buChar char="§"/>
            </a:pPr>
            <a:r>
              <a:rPr lang="en-US" sz="1600" dirty="0">
                <a:solidFill>
                  <a:schemeClr val="bg1"/>
                </a:solidFill>
                <a:latin typeface="Arial" panose="020B0604020202020204" pitchFamily="34" charset="0"/>
                <a:cs typeface="Arial" panose="020B0604020202020204" pitchFamily="34" charset="0"/>
              </a:rPr>
              <a:t>Janice Krieger, PhD</a:t>
            </a:r>
          </a:p>
          <a:p>
            <a:pPr marL="609585" indent="-609585">
              <a:buFont typeface="Wingdings" panose="05000000000000000000" pitchFamily="2" charset="2"/>
              <a:buChar char="§"/>
            </a:pPr>
            <a:r>
              <a:rPr lang="en-US" sz="1600" dirty="0">
                <a:solidFill>
                  <a:schemeClr val="bg1"/>
                </a:solidFill>
                <a:latin typeface="Arial" panose="020B0604020202020204" pitchFamily="34" charset="0"/>
                <a:cs typeface="Arial" panose="020B0604020202020204" pitchFamily="34" charset="0"/>
              </a:rPr>
              <a:t>Keith Muller, </a:t>
            </a:r>
            <a:r>
              <a:rPr lang="en-US" sz="1600" dirty="0" smtClean="0">
                <a:solidFill>
                  <a:schemeClr val="bg1"/>
                </a:solidFill>
                <a:latin typeface="Arial" panose="020B0604020202020204" pitchFamily="34" charset="0"/>
                <a:cs typeface="Arial" panose="020B0604020202020204" pitchFamily="34" charset="0"/>
              </a:rPr>
              <a:t>PhD</a:t>
            </a:r>
          </a:p>
          <a:p>
            <a:pPr marL="609585" indent="-609585">
              <a:buFont typeface="Wingdings" panose="05000000000000000000" pitchFamily="2" charset="2"/>
              <a:buChar char="§"/>
            </a:pPr>
            <a:r>
              <a:rPr lang="en-US" sz="1600" dirty="0" smtClean="0">
                <a:solidFill>
                  <a:schemeClr val="bg1"/>
                </a:solidFill>
                <a:latin typeface="Arial" panose="020B0604020202020204" pitchFamily="34" charset="0"/>
                <a:cs typeface="Arial" panose="020B0604020202020204" pitchFamily="34" charset="0"/>
              </a:rPr>
              <a:t>Alice </a:t>
            </a:r>
            <a:r>
              <a:rPr lang="en-US" sz="1600" dirty="0" err="1" smtClean="0">
                <a:solidFill>
                  <a:schemeClr val="bg1"/>
                </a:solidFill>
                <a:latin typeface="Arial" panose="020B0604020202020204" pitchFamily="34" charset="0"/>
                <a:cs typeface="Arial" panose="020B0604020202020204" pitchFamily="34" charset="0"/>
              </a:rPr>
              <a:t>Rhoton-Vlasak</a:t>
            </a:r>
            <a:r>
              <a:rPr lang="en-US" sz="1600" dirty="0" smtClean="0">
                <a:solidFill>
                  <a:schemeClr val="bg1"/>
                </a:solidFill>
                <a:latin typeface="Arial" panose="020B0604020202020204" pitchFamily="34" charset="0"/>
                <a:cs typeface="Arial" panose="020B0604020202020204" pitchFamily="34" charset="0"/>
              </a:rPr>
              <a:t>, MD</a:t>
            </a:r>
          </a:p>
          <a:p>
            <a:pPr marL="609585" indent="-609585">
              <a:buFont typeface="Wingdings" panose="05000000000000000000" pitchFamily="2" charset="2"/>
              <a:buChar char="§"/>
            </a:pPr>
            <a:r>
              <a:rPr lang="en-US" sz="1600" dirty="0" smtClean="0">
                <a:solidFill>
                  <a:schemeClr val="bg1"/>
                </a:solidFill>
                <a:latin typeface="Arial" panose="020B0604020202020204" pitchFamily="34" charset="0"/>
                <a:cs typeface="Arial" panose="020B0604020202020204" pitchFamily="34" charset="0"/>
              </a:rPr>
              <a:t>Elizabeth </a:t>
            </a:r>
            <a:r>
              <a:rPr lang="en-US" sz="1600" dirty="0" err="1" smtClean="0">
                <a:solidFill>
                  <a:schemeClr val="bg1"/>
                </a:solidFill>
                <a:latin typeface="Arial" panose="020B0604020202020204" pitchFamily="34" charset="0"/>
                <a:cs typeface="Arial" panose="020B0604020202020204" pitchFamily="34" charset="0"/>
              </a:rPr>
              <a:t>Plasencia</a:t>
            </a:r>
            <a:r>
              <a:rPr lang="en-US" sz="1600" dirty="0" smtClean="0">
                <a:solidFill>
                  <a:schemeClr val="bg1"/>
                </a:solidFill>
                <a:latin typeface="Arial" panose="020B0604020202020204" pitchFamily="34" charset="0"/>
                <a:cs typeface="Arial" panose="020B0604020202020204" pitchFamily="34" charset="0"/>
              </a:rPr>
              <a:t>, MD</a:t>
            </a:r>
          </a:p>
          <a:p>
            <a:pPr marL="609585" indent="-609585">
              <a:buFont typeface="Wingdings" panose="05000000000000000000" pitchFamily="2" charset="2"/>
              <a:buChar char="§"/>
            </a:pPr>
            <a:r>
              <a:rPr lang="en-US" sz="1600" dirty="0" smtClean="0">
                <a:solidFill>
                  <a:schemeClr val="bg1"/>
                </a:solidFill>
                <a:latin typeface="Arial" panose="020B0604020202020204" pitchFamily="34" charset="0"/>
                <a:cs typeface="Arial" panose="020B0604020202020204" pitchFamily="34" charset="0"/>
              </a:rPr>
              <a:t>Mehmet </a:t>
            </a:r>
            <a:r>
              <a:rPr lang="en-US" sz="1600" dirty="0" err="1" smtClean="0">
                <a:solidFill>
                  <a:schemeClr val="bg1"/>
                </a:solidFill>
                <a:latin typeface="Arial" panose="020B0604020202020204" pitchFamily="34" charset="0"/>
                <a:cs typeface="Arial" panose="020B0604020202020204" pitchFamily="34" charset="0"/>
              </a:rPr>
              <a:t>Genc</a:t>
            </a:r>
            <a:r>
              <a:rPr lang="en-US" sz="1600" dirty="0" smtClean="0">
                <a:solidFill>
                  <a:schemeClr val="bg1"/>
                </a:solidFill>
                <a:latin typeface="Arial" panose="020B0604020202020204" pitchFamily="34" charset="0"/>
                <a:cs typeface="Arial" panose="020B0604020202020204" pitchFamily="34" charset="0"/>
              </a:rPr>
              <a:t>, MD/PhD</a:t>
            </a:r>
            <a:endParaRPr lang="en-US" sz="1600" dirty="0">
              <a:solidFill>
                <a:schemeClr val="bg1"/>
              </a:solidFill>
              <a:latin typeface="Arial" panose="020B0604020202020204" pitchFamily="34" charset="0"/>
              <a:cs typeface="Arial" panose="020B0604020202020204" pitchFamily="34" charset="0"/>
            </a:endParaRPr>
          </a:p>
        </p:txBody>
      </p:sp>
      <p:sp>
        <p:nvSpPr>
          <p:cNvPr id="26" name="TextBox 25"/>
          <p:cNvSpPr txBox="1"/>
          <p:nvPr/>
        </p:nvSpPr>
        <p:spPr>
          <a:xfrm>
            <a:off x="4781042" y="5332033"/>
            <a:ext cx="6941058" cy="954107"/>
          </a:xfrm>
          <a:prstGeom prst="rect">
            <a:avLst/>
          </a:prstGeom>
          <a:noFill/>
        </p:spPr>
        <p:txBody>
          <a:bodyPr wrap="square" rtlCol="0">
            <a:spAutoFit/>
          </a:bodyPr>
          <a:lstStyle/>
          <a:p>
            <a:r>
              <a:rPr lang="en-US" sz="2400" dirty="0" smtClean="0">
                <a:solidFill>
                  <a:schemeClr val="bg1"/>
                </a:solidFill>
                <a:latin typeface="Arial" panose="020B0604020202020204" pitchFamily="34" charset="0"/>
                <a:cs typeface="Arial" panose="020B0604020202020204" pitchFamily="34" charset="0"/>
              </a:rPr>
              <a:t>Funding Source</a:t>
            </a:r>
            <a:endParaRPr lang="en-US" sz="28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K01 DK115632 (NIDDK</a:t>
            </a:r>
            <a:r>
              <a:rPr lang="en-US" sz="1600" dirty="0" smtClean="0">
                <a:solidFill>
                  <a:schemeClr val="bg1"/>
                </a:solidFill>
                <a:latin typeface="Arial" panose="020B0604020202020204" pitchFamily="34" charset="0"/>
                <a:cs typeface="Arial" panose="020B0604020202020204" pitchFamily="34" charset="0"/>
              </a:rPr>
              <a:t>); SECIM P&amp;F; CTSI </a:t>
            </a:r>
            <a:r>
              <a:rPr lang="en-US" sz="1600" dirty="0">
                <a:solidFill>
                  <a:schemeClr val="bg1"/>
                </a:solidFill>
                <a:latin typeface="Arial" panose="020B0604020202020204" pitchFamily="34" charset="0"/>
                <a:cs typeface="Arial" panose="020B0604020202020204" pitchFamily="34" charset="0"/>
              </a:rPr>
              <a:t>Pilot </a:t>
            </a:r>
            <a:r>
              <a:rPr lang="en-US" sz="1600" dirty="0" smtClean="0">
                <a:solidFill>
                  <a:schemeClr val="bg1"/>
                </a:solidFill>
                <a:latin typeface="Arial" panose="020B0604020202020204" pitchFamily="34" charset="0"/>
                <a:cs typeface="Arial" panose="020B0604020202020204" pitchFamily="34" charset="0"/>
              </a:rPr>
              <a:t>Award; Robin </a:t>
            </a:r>
            <a:r>
              <a:rPr lang="en-US" sz="1600" dirty="0">
                <a:solidFill>
                  <a:schemeClr val="bg1"/>
                </a:solidFill>
                <a:latin typeface="Arial" panose="020B0604020202020204" pitchFamily="34" charset="0"/>
                <a:cs typeface="Arial" panose="020B0604020202020204" pitchFamily="34" charset="0"/>
              </a:rPr>
              <a:t>Hood </a:t>
            </a:r>
            <a:r>
              <a:rPr lang="en-US" sz="1600" dirty="0" smtClean="0">
                <a:solidFill>
                  <a:schemeClr val="bg1"/>
                </a:solidFill>
                <a:latin typeface="Arial" panose="020B0604020202020204" pitchFamily="34" charset="0"/>
                <a:cs typeface="Arial" panose="020B0604020202020204" pitchFamily="34" charset="0"/>
              </a:rPr>
              <a:t>Foundation; NIH </a:t>
            </a:r>
            <a:r>
              <a:rPr lang="en-US" sz="1600" dirty="0">
                <a:solidFill>
                  <a:schemeClr val="bg1"/>
                </a:solidFill>
                <a:latin typeface="Arial" panose="020B0604020202020204" pitchFamily="34" charset="0"/>
                <a:cs typeface="Arial" panose="020B0604020202020204" pitchFamily="34" charset="0"/>
              </a:rPr>
              <a:t>Loan Repayment </a:t>
            </a:r>
            <a:r>
              <a:rPr lang="en-US" sz="1600" dirty="0" smtClean="0">
                <a:solidFill>
                  <a:schemeClr val="bg1"/>
                </a:solidFill>
                <a:latin typeface="Arial" panose="020B0604020202020204" pitchFamily="34" charset="0"/>
                <a:cs typeface="Arial" panose="020B0604020202020204" pitchFamily="34" charset="0"/>
              </a:rPr>
              <a:t>Program</a:t>
            </a:r>
            <a:endParaRPr lang="en-US" sz="2400" u="sng"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1527306"/>
            <a:ext cx="4267200" cy="3200400"/>
          </a:xfrm>
          <a:prstGeom prst="rect">
            <a:avLst/>
          </a:prstGeom>
        </p:spPr>
      </p:pic>
      <p:sp>
        <p:nvSpPr>
          <p:cNvPr id="4" name="TextBox 3"/>
          <p:cNvSpPr txBox="1"/>
          <p:nvPr/>
        </p:nvSpPr>
        <p:spPr>
          <a:xfrm>
            <a:off x="3810000" y="4769284"/>
            <a:ext cx="4267200" cy="369332"/>
          </a:xfrm>
          <a:prstGeom prst="rect">
            <a:avLst/>
          </a:prstGeom>
          <a:no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Lemas Research Group</a:t>
            </a:r>
            <a:endParaRPr lang="en-US" dirty="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5754" y="1599626"/>
            <a:ext cx="1907791" cy="2858198"/>
          </a:xfrm>
          <a:prstGeom prst="rect">
            <a:avLst/>
          </a:prstGeom>
        </p:spPr>
      </p:pic>
      <p:sp>
        <p:nvSpPr>
          <p:cNvPr id="13" name="TextBox 12"/>
          <p:cNvSpPr txBox="1"/>
          <p:nvPr/>
        </p:nvSpPr>
        <p:spPr>
          <a:xfrm>
            <a:off x="8077200" y="4568351"/>
            <a:ext cx="3657600" cy="646331"/>
          </a:xfrm>
          <a:prstGeom prst="rect">
            <a:avLst/>
          </a:prstGeom>
          <a:no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Magda Francois</a:t>
            </a:r>
          </a:p>
          <a:p>
            <a:pPr algn="ctr"/>
            <a:r>
              <a:rPr lang="en-US" dirty="0" smtClean="0">
                <a:solidFill>
                  <a:schemeClr val="bg1"/>
                </a:solidFill>
                <a:latin typeface="Arial" panose="020B0604020202020204" pitchFamily="34" charset="0"/>
                <a:cs typeface="Arial" panose="020B0604020202020204" pitchFamily="34" charset="0"/>
              </a:rPr>
              <a:t>Clinical Research Coordinator III</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373388"/>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6" y="-190777"/>
            <a:ext cx="12199807" cy="7048777"/>
          </a:xfrm>
          <a:prstGeom prst="rect">
            <a:avLst/>
          </a:prstGeom>
        </p:spPr>
      </p:pic>
      <p:sp>
        <p:nvSpPr>
          <p:cNvPr id="13" name="TextBox 12"/>
          <p:cNvSpPr txBox="1"/>
          <p:nvPr/>
        </p:nvSpPr>
        <p:spPr>
          <a:xfrm>
            <a:off x="3407702" y="164638"/>
            <a:ext cx="8256917" cy="2062296"/>
          </a:xfrm>
          <a:prstGeom prst="rect">
            <a:avLst/>
          </a:prstGeom>
          <a:noFill/>
        </p:spPr>
        <p:txBody>
          <a:bodyPr wrap="square" rtlCol="0">
            <a:spAutoFit/>
          </a:bodyPr>
          <a:lstStyle/>
          <a:p>
            <a:r>
              <a:rPr lang="en-US" sz="4267" dirty="0">
                <a:solidFill>
                  <a:schemeClr val="bg1"/>
                </a:solidFill>
                <a:latin typeface="Arial" panose="020B0604020202020204" pitchFamily="34" charset="0"/>
                <a:cs typeface="Arial" panose="020B0604020202020204" pitchFamily="34" charset="0"/>
              </a:rPr>
              <a:t>Thank you!</a:t>
            </a:r>
          </a:p>
          <a:p>
            <a:r>
              <a:rPr lang="en-US" sz="4267" dirty="0">
                <a:solidFill>
                  <a:schemeClr val="bg1"/>
                </a:solidFill>
                <a:latin typeface="Arial" panose="020B0604020202020204" pitchFamily="34" charset="0"/>
                <a:cs typeface="Arial" panose="020B0604020202020204" pitchFamily="34" charset="0"/>
              </a:rPr>
              <a:t>Email: djlemas@ufl.edu</a:t>
            </a:r>
            <a:br>
              <a:rPr lang="en-US" sz="4267" dirty="0">
                <a:solidFill>
                  <a:schemeClr val="bg1"/>
                </a:solidFill>
                <a:latin typeface="Arial" panose="020B0604020202020204" pitchFamily="34" charset="0"/>
                <a:cs typeface="Arial" panose="020B0604020202020204" pitchFamily="34" charset="0"/>
              </a:rPr>
            </a:br>
            <a:r>
              <a:rPr lang="en-US" sz="4267" dirty="0">
                <a:solidFill>
                  <a:schemeClr val="bg1"/>
                </a:solidFill>
                <a:latin typeface="Arial" panose="020B0604020202020204" pitchFamily="34" charset="0"/>
                <a:cs typeface="Arial" panose="020B0604020202020204" pitchFamily="34" charset="0"/>
              </a:rPr>
              <a:t>Twitter: @</a:t>
            </a:r>
            <a:r>
              <a:rPr lang="en-US" sz="4267" dirty="0" err="1">
                <a:solidFill>
                  <a:schemeClr val="bg1"/>
                </a:solidFill>
                <a:latin typeface="Arial" panose="020B0604020202020204" pitchFamily="34" charset="0"/>
                <a:cs typeface="Arial" panose="020B0604020202020204" pitchFamily="34" charset="0"/>
              </a:rPr>
              <a:t>dominicklemas</a:t>
            </a:r>
            <a:endParaRPr lang="en-US" sz="4267"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8519081"/>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3075"/>
            <a:ext cx="12192000" cy="666786"/>
          </a:xfrm>
          <a:prstGeom prst="rect">
            <a:avLst/>
          </a:prstGeom>
          <a:noFill/>
        </p:spPr>
        <p:txBody>
          <a:bodyPr wrap="square" rtlCol="0">
            <a:spAutoFit/>
          </a:bodyPr>
          <a:lstStyle/>
          <a:p>
            <a:pPr algn="ctr"/>
            <a:r>
              <a:rPr lang="en-CA" sz="3733" dirty="0">
                <a:ln>
                  <a:solidFill>
                    <a:schemeClr val="bg1"/>
                  </a:solidFill>
                </a:ln>
                <a:solidFill>
                  <a:schemeClr val="bg1"/>
                </a:solidFill>
                <a:latin typeface="ITC Berkeley Oldstyle Std" pitchFamily="18" charset="0"/>
              </a:rPr>
              <a:t>TTLE</a:t>
            </a:r>
          </a:p>
        </p:txBody>
      </p:sp>
      <p:sp>
        <p:nvSpPr>
          <p:cNvPr id="4" name="Rectangle 3"/>
          <p:cNvSpPr/>
          <p:nvPr/>
        </p:nvSpPr>
        <p:spPr>
          <a:xfrm>
            <a:off x="0" y="-8469"/>
            <a:ext cx="12192000" cy="836712"/>
          </a:xfrm>
          <a:prstGeom prst="rect">
            <a:avLst/>
          </a:prstGeom>
          <a:solidFill>
            <a:srgbClr val="D9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solidFill>
                <a:srgbClr val="951B0F"/>
              </a:solidFill>
            </a:endParaRPr>
          </a:p>
        </p:txBody>
      </p:sp>
      <p:sp>
        <p:nvSpPr>
          <p:cNvPr id="5" name="TextBox 4"/>
          <p:cNvSpPr txBox="1"/>
          <p:nvPr/>
        </p:nvSpPr>
        <p:spPr>
          <a:xfrm>
            <a:off x="0" y="34605"/>
            <a:ext cx="12192000" cy="666786"/>
          </a:xfrm>
          <a:prstGeom prst="rect">
            <a:avLst/>
          </a:prstGeom>
          <a:noFill/>
        </p:spPr>
        <p:txBody>
          <a:bodyPr wrap="square" rtlCol="0">
            <a:spAutoFit/>
          </a:bodyPr>
          <a:lstStyle/>
          <a:p>
            <a:pPr algn="ctr"/>
            <a:r>
              <a:rPr lang="en-US" sz="3733" dirty="0">
                <a:ln>
                  <a:solidFill>
                    <a:schemeClr val="bg1"/>
                  </a:solidFill>
                </a:ln>
                <a:solidFill>
                  <a:schemeClr val="bg1"/>
                </a:solidFill>
                <a:latin typeface="Arial" panose="020B0604020202020204" pitchFamily="34" charset="0"/>
                <a:cs typeface="Arial" panose="020B0604020202020204" pitchFamily="34" charset="0"/>
              </a:rPr>
              <a:t>Open Questions</a:t>
            </a:r>
            <a:endParaRPr lang="en-CA" sz="3733" dirty="0">
              <a:ln>
                <a:solidFill>
                  <a:schemeClr val="bg1"/>
                </a:solidFill>
              </a:ln>
              <a:solidFill>
                <a:schemeClr val="bg1"/>
              </a:solidFill>
              <a:latin typeface="Arial" panose="020B0604020202020204" pitchFamily="34" charset="0"/>
              <a:cs typeface="Arial" panose="020B0604020202020204" pitchFamily="34" charset="0"/>
            </a:endParaRPr>
          </a:p>
        </p:txBody>
      </p:sp>
      <p:pic>
        <p:nvPicPr>
          <p:cNvPr id="6" name="Picture 8" descr="fat parent.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442" y="1000102"/>
            <a:ext cx="2221577" cy="19960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descr="http://www.promega.com/resources/product-guides-and-selectors/protocols-and-applications-guide/epigenetics/%7E/Media/Images/Resources/PAGuide/11340TA.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47" y="3806525"/>
            <a:ext cx="2480012" cy="16903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4" descr="https://encrypted-tbn0.gstatic.com/images?q=tbn:ANd9GcTjYAlr1GuJc0PE748ALYVS7QaKyw87cgxP82CSD73ogrugi6f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4397" y="1028733"/>
            <a:ext cx="1765016" cy="20848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2" descr="maternal-obesit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2872" y="1008033"/>
            <a:ext cx="2505747" cy="17500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169800" y="2951705"/>
            <a:ext cx="123885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Genes</a:t>
            </a:r>
          </a:p>
        </p:txBody>
      </p:sp>
      <p:sp>
        <p:nvSpPr>
          <p:cNvPr id="11" name="TextBox 10"/>
          <p:cNvSpPr txBox="1"/>
          <p:nvPr/>
        </p:nvSpPr>
        <p:spPr>
          <a:xfrm>
            <a:off x="3476083" y="2749922"/>
            <a:ext cx="1820024"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Gestation</a:t>
            </a:r>
          </a:p>
        </p:txBody>
      </p:sp>
      <p:sp>
        <p:nvSpPr>
          <p:cNvPr id="12" name="TextBox 11"/>
          <p:cNvSpPr txBox="1"/>
          <p:nvPr/>
        </p:nvSpPr>
        <p:spPr>
          <a:xfrm>
            <a:off x="9311544" y="3094205"/>
            <a:ext cx="2396800" cy="461665"/>
          </a:xfrm>
          <a:prstGeom prst="rect">
            <a:avLst/>
          </a:prstGeom>
          <a:noFill/>
        </p:spPr>
        <p:txBody>
          <a:bodyPr wrap="square" rtlCol="0">
            <a:spAutoFit/>
          </a:bodyPr>
          <a:lstStyle/>
          <a:p>
            <a:pPr>
              <a:defRPr/>
            </a:pPr>
            <a:r>
              <a:rPr lang="en-US" sz="2400" b="1" dirty="0">
                <a:latin typeface="Arial" panose="020B0604020202020204" pitchFamily="34" charset="0"/>
                <a:cs typeface="Arial" panose="020B0604020202020204" pitchFamily="34" charset="0"/>
              </a:rPr>
              <a:t>Breastfeeding</a:t>
            </a:r>
          </a:p>
        </p:txBody>
      </p:sp>
      <p:pic>
        <p:nvPicPr>
          <p:cNvPr id="13" name="Picture 2" descr="http://dietveg.com/wp-content/uploads/2015/08/importance-food-a-balanced-die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8706" y="3711827"/>
            <a:ext cx="1897631" cy="196066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a:spLocks noChangeArrowheads="1"/>
          </p:cNvSpPr>
          <p:nvPr/>
        </p:nvSpPr>
        <p:spPr bwMode="auto">
          <a:xfrm>
            <a:off x="620955" y="5149214"/>
            <a:ext cx="1994747" cy="861764"/>
          </a:xfrm>
          <a:prstGeom prst="rect">
            <a:avLst/>
          </a:prstGeom>
          <a:noFill/>
          <a:ln w="9525">
            <a:noFill/>
            <a:miter lim="800000"/>
            <a:headEnd/>
            <a:tailEnd/>
          </a:ln>
        </p:spPr>
        <p:txBody>
          <a:bodyPr wrap="square" lIns="121907" tIns="60955" rIns="121907" bIns="60955">
            <a:spAutoFit/>
          </a:bodyPr>
          <a:lstStyle/>
          <a:p>
            <a:pPr algn="ctr">
              <a:defRPr/>
            </a:pPr>
            <a:r>
              <a:rPr lang="en-US" sz="2400" b="1" dirty="0"/>
              <a:t>                       </a:t>
            </a:r>
            <a:r>
              <a:rPr lang="en-US" sz="2400" b="1" dirty="0">
                <a:latin typeface="Arial" panose="020B0604020202020204" pitchFamily="34" charset="0"/>
                <a:cs typeface="Arial" panose="020B0604020202020204" pitchFamily="34" charset="0"/>
              </a:rPr>
              <a:t>Epigenetics</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7549" y="1028734"/>
            <a:ext cx="2603996" cy="1860788"/>
          </a:xfrm>
          <a:prstGeom prst="rect">
            <a:avLst/>
          </a:prstGeom>
        </p:spPr>
      </p:pic>
      <p:sp>
        <p:nvSpPr>
          <p:cNvPr id="16" name="TextBox 15"/>
          <p:cNvSpPr txBox="1"/>
          <p:nvPr/>
        </p:nvSpPr>
        <p:spPr>
          <a:xfrm>
            <a:off x="7033443" y="2937702"/>
            <a:ext cx="194287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Antibiotics</a:t>
            </a:r>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5893" y="3242365"/>
            <a:ext cx="1751696" cy="2641903"/>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2293" y="3655343"/>
            <a:ext cx="2537699" cy="1691800"/>
          </a:xfrm>
          <a:prstGeom prst="rect">
            <a:avLst/>
          </a:prstGeom>
          <a:ln>
            <a:solidFill>
              <a:schemeClr val="tx1"/>
            </a:solidFill>
          </a:ln>
        </p:spPr>
      </p:pic>
      <p:sp>
        <p:nvSpPr>
          <p:cNvPr id="18" name="TextBox 17"/>
          <p:cNvSpPr txBox="1"/>
          <p:nvPr/>
        </p:nvSpPr>
        <p:spPr>
          <a:xfrm>
            <a:off x="7142294" y="5430062"/>
            <a:ext cx="2656233" cy="461665"/>
          </a:xfrm>
          <a:prstGeom prst="rect">
            <a:avLst/>
          </a:prstGeom>
          <a:noFill/>
        </p:spPr>
        <p:txBody>
          <a:bodyPr wrap="square" rtlCol="0">
            <a:spAutoFit/>
          </a:bodyPr>
          <a:lstStyle/>
          <a:p>
            <a:pPr>
              <a:defRPr/>
            </a:pPr>
            <a:r>
              <a:rPr lang="en-US" sz="2400" b="1" dirty="0">
                <a:latin typeface="Arial" panose="020B0604020202020204" pitchFamily="34" charset="0"/>
                <a:cs typeface="Arial" panose="020B0604020202020204" pitchFamily="34" charset="0"/>
              </a:rPr>
              <a:t>Mode of delivery</a:t>
            </a:r>
          </a:p>
        </p:txBody>
      </p:sp>
      <p:sp>
        <p:nvSpPr>
          <p:cNvPr id="19" name="TextBox 18"/>
          <p:cNvSpPr txBox="1"/>
          <p:nvPr/>
        </p:nvSpPr>
        <p:spPr>
          <a:xfrm>
            <a:off x="3023659" y="5612996"/>
            <a:ext cx="2082677" cy="461665"/>
          </a:xfrm>
          <a:prstGeom prst="rect">
            <a:avLst/>
          </a:prstGeom>
          <a:noFill/>
        </p:spPr>
        <p:txBody>
          <a:bodyPr wrap="square" rtlCol="0">
            <a:spAutoFit/>
          </a:bodyPr>
          <a:lstStyle/>
          <a:p>
            <a:pPr algn="ctr">
              <a:defRPr/>
            </a:pPr>
            <a:r>
              <a:rPr lang="en-US" sz="2400" b="1" dirty="0">
                <a:latin typeface="Arial" panose="020B0604020202020204" pitchFamily="34" charset="0"/>
                <a:cs typeface="Arial" panose="020B0604020202020204" pitchFamily="34" charset="0"/>
              </a:rPr>
              <a:t>Diet</a:t>
            </a:r>
          </a:p>
        </p:txBody>
      </p:sp>
      <p:pic>
        <p:nvPicPr>
          <p:cNvPr id="20" name="Picture 19" descr="ICHP Icons.ai"/>
          <p:cNvPicPr>
            <a:picLocks noChangeAspect="1"/>
          </p:cNvPicPr>
          <p:nvPr/>
        </p:nvPicPr>
        <p:blipFill rotWithShape="1">
          <a:blip r:embed="rId10" cstate="print">
            <a:extLst>
              <a:ext uri="{28A0092B-C50C-407E-A947-70E740481C1C}">
                <a14:useLocalDpi xmlns:a14="http://schemas.microsoft.com/office/drawing/2010/main" val="0"/>
              </a:ext>
            </a:extLst>
          </a:blip>
          <a:srcRect l="61925" t="58231" r="16228" b="19923"/>
          <a:stretch/>
        </p:blipFill>
        <p:spPr>
          <a:xfrm>
            <a:off x="10224459" y="4057271"/>
            <a:ext cx="738661" cy="738661"/>
          </a:xfrm>
          <a:prstGeom prst="rect">
            <a:avLst/>
          </a:prstGeom>
        </p:spPr>
      </p:pic>
      <p:pic>
        <p:nvPicPr>
          <p:cNvPr id="21" name="Picture 20" descr="ICHP Icons.ai"/>
          <p:cNvPicPr>
            <a:picLocks noChangeAspect="1"/>
          </p:cNvPicPr>
          <p:nvPr/>
        </p:nvPicPr>
        <p:blipFill rotWithShape="1">
          <a:blip r:embed="rId10" cstate="print">
            <a:extLst>
              <a:ext uri="{28A0092B-C50C-407E-A947-70E740481C1C}">
                <a14:useLocalDpi xmlns:a14="http://schemas.microsoft.com/office/drawing/2010/main" val="0"/>
              </a:ext>
            </a:extLst>
          </a:blip>
          <a:srcRect l="19692" t="23077" r="58461" b="55077"/>
          <a:stretch/>
        </p:blipFill>
        <p:spPr>
          <a:xfrm>
            <a:off x="10902005" y="4328525"/>
            <a:ext cx="934817" cy="934817"/>
          </a:xfrm>
          <a:prstGeom prst="rect">
            <a:avLst/>
          </a:prstGeom>
        </p:spPr>
      </p:pic>
      <p:pic>
        <p:nvPicPr>
          <p:cNvPr id="22" name="Picture 21" descr="ICHP Icons.ai"/>
          <p:cNvPicPr>
            <a:picLocks noChangeAspect="1"/>
          </p:cNvPicPr>
          <p:nvPr/>
        </p:nvPicPr>
        <p:blipFill rotWithShape="1">
          <a:blip r:embed="rId10" cstate="print">
            <a:extLst>
              <a:ext uri="{28A0092B-C50C-407E-A947-70E740481C1C}">
                <a14:useLocalDpi xmlns:a14="http://schemas.microsoft.com/office/drawing/2010/main" val="0"/>
              </a:ext>
            </a:extLst>
          </a:blip>
          <a:srcRect l="62002" t="21539" r="16151" b="56615"/>
          <a:stretch/>
        </p:blipFill>
        <p:spPr>
          <a:xfrm>
            <a:off x="10348615" y="4768279"/>
            <a:ext cx="700904" cy="700904"/>
          </a:xfrm>
          <a:prstGeom prst="rect">
            <a:avLst/>
          </a:prstGeom>
        </p:spPr>
      </p:pic>
      <p:sp>
        <p:nvSpPr>
          <p:cNvPr id="23" name="TextBox 22"/>
          <p:cNvSpPr txBox="1"/>
          <p:nvPr/>
        </p:nvSpPr>
        <p:spPr>
          <a:xfrm>
            <a:off x="9921782" y="5426270"/>
            <a:ext cx="2082677" cy="461665"/>
          </a:xfrm>
          <a:prstGeom prst="rect">
            <a:avLst/>
          </a:prstGeom>
          <a:noFill/>
        </p:spPr>
        <p:txBody>
          <a:bodyPr wrap="square" rtlCol="0">
            <a:spAutoFit/>
          </a:bodyPr>
          <a:lstStyle/>
          <a:p>
            <a:pPr algn="ctr">
              <a:defRPr/>
            </a:pPr>
            <a:r>
              <a:rPr lang="en-US" sz="2400" b="1" dirty="0">
                <a:latin typeface="Arial" panose="020B0604020202020204" pitchFamily="34" charset="0"/>
                <a:cs typeface="Arial" panose="020B0604020202020204" pitchFamily="34" charset="0"/>
              </a:rPr>
              <a:t>Informatics</a:t>
            </a:r>
          </a:p>
        </p:txBody>
      </p:sp>
    </p:spTree>
    <p:extLst>
      <p:ext uri="{BB962C8B-B14F-4D97-AF65-F5344CB8AC3E}">
        <p14:creationId xmlns:p14="http://schemas.microsoft.com/office/powerpoint/2010/main" val="2069397919"/>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3075"/>
            <a:ext cx="12192000" cy="666786"/>
          </a:xfrm>
          <a:prstGeom prst="rect">
            <a:avLst/>
          </a:prstGeom>
          <a:noFill/>
        </p:spPr>
        <p:txBody>
          <a:bodyPr wrap="square" rtlCol="0">
            <a:spAutoFit/>
          </a:bodyPr>
          <a:lstStyle/>
          <a:p>
            <a:pPr algn="ctr"/>
            <a:r>
              <a:rPr lang="en-CA" sz="3733" dirty="0">
                <a:ln>
                  <a:solidFill>
                    <a:schemeClr val="bg1"/>
                  </a:solidFill>
                </a:ln>
                <a:solidFill>
                  <a:schemeClr val="bg1"/>
                </a:solidFill>
                <a:latin typeface="ITC Berkeley Oldstyle Std" pitchFamily="18" charset="0"/>
              </a:rPr>
              <a:t>TTLE</a:t>
            </a:r>
          </a:p>
        </p:txBody>
      </p:sp>
      <p:sp>
        <p:nvSpPr>
          <p:cNvPr id="4" name="Rectangle 3"/>
          <p:cNvSpPr/>
          <p:nvPr/>
        </p:nvSpPr>
        <p:spPr>
          <a:xfrm>
            <a:off x="0" y="-8469"/>
            <a:ext cx="12192000" cy="836712"/>
          </a:xfrm>
          <a:prstGeom prst="rect">
            <a:avLst/>
          </a:prstGeom>
          <a:solidFill>
            <a:srgbClr val="D9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solidFill>
                <a:srgbClr val="951B0F"/>
              </a:solidFill>
            </a:endParaRPr>
          </a:p>
        </p:txBody>
      </p:sp>
      <p:sp>
        <p:nvSpPr>
          <p:cNvPr id="5" name="TextBox 4"/>
          <p:cNvSpPr txBox="1"/>
          <p:nvPr/>
        </p:nvSpPr>
        <p:spPr>
          <a:xfrm>
            <a:off x="0" y="34606"/>
            <a:ext cx="12192000" cy="666786"/>
          </a:xfrm>
          <a:prstGeom prst="rect">
            <a:avLst/>
          </a:prstGeom>
          <a:noFill/>
        </p:spPr>
        <p:txBody>
          <a:bodyPr wrap="square" rtlCol="0">
            <a:spAutoFit/>
          </a:bodyPr>
          <a:lstStyle/>
          <a:p>
            <a:pPr algn="ctr"/>
            <a:r>
              <a:rPr lang="en-US" sz="3733" dirty="0">
                <a:ln>
                  <a:solidFill>
                    <a:schemeClr val="bg1"/>
                  </a:solidFill>
                </a:ln>
                <a:solidFill>
                  <a:schemeClr val="bg1"/>
                </a:solidFill>
                <a:latin typeface="Arial" panose="020B0604020202020204" pitchFamily="34" charset="0"/>
                <a:cs typeface="Arial" panose="020B0604020202020204" pitchFamily="34" charset="0"/>
              </a:rPr>
              <a:t>Cesarean delivery is associated with offspring obesity</a:t>
            </a:r>
            <a:endParaRPr lang="en-CA" sz="3733" dirty="0">
              <a:ln>
                <a:solidFill>
                  <a:schemeClr val="bg1"/>
                </a:solidFill>
              </a:ln>
              <a:solidFill>
                <a:schemeClr val="bg1"/>
              </a:solidFill>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523" y="935921"/>
            <a:ext cx="4570955" cy="25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81" y="3401530"/>
            <a:ext cx="4416491" cy="251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614" y="3501490"/>
            <a:ext cx="4120509" cy="235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734753" y="953315"/>
            <a:ext cx="16256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n=10,219</a:t>
            </a:r>
          </a:p>
        </p:txBody>
      </p:sp>
      <p:sp>
        <p:nvSpPr>
          <p:cNvPr id="10" name="TextBox 9"/>
          <p:cNvSpPr txBox="1"/>
          <p:nvPr/>
        </p:nvSpPr>
        <p:spPr>
          <a:xfrm>
            <a:off x="8970489" y="1700808"/>
            <a:ext cx="3191435" cy="1569660"/>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Maternal obesity modified association between C-section and offspring obesity.</a:t>
            </a:r>
          </a:p>
        </p:txBody>
      </p:sp>
      <p:sp>
        <p:nvSpPr>
          <p:cNvPr id="11" name="TextBox 10"/>
          <p:cNvSpPr txBox="1"/>
          <p:nvPr/>
        </p:nvSpPr>
        <p:spPr>
          <a:xfrm>
            <a:off x="7301095" y="5913905"/>
            <a:ext cx="4937652" cy="33855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Blustein</a:t>
            </a:r>
            <a:r>
              <a:rPr lang="en-US" sz="1600" dirty="0">
                <a:latin typeface="Arial" panose="020B0604020202020204" pitchFamily="34" charset="0"/>
                <a:cs typeface="Arial" panose="020B0604020202020204" pitchFamily="34" charset="0"/>
              </a:rPr>
              <a:t> et al. 2013. International Journal of Obesity </a:t>
            </a:r>
          </a:p>
        </p:txBody>
      </p:sp>
    </p:spTree>
    <p:extLst>
      <p:ext uri="{BB962C8B-B14F-4D97-AF65-F5344CB8AC3E}">
        <p14:creationId xmlns:p14="http://schemas.microsoft.com/office/powerpoint/2010/main" val="4006824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Preliminary Data</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pic>
        <p:nvPicPr>
          <p:cNvPr id="13" name="Picture 12" descr="HOP White.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34600" y="6172200"/>
            <a:ext cx="1600200" cy="542003"/>
          </a:xfrm>
          <a:prstGeom prst="rect">
            <a:avLst/>
          </a:prstGeom>
        </p:spPr>
      </p:pic>
      <p:grpSp>
        <p:nvGrpSpPr>
          <p:cNvPr id="12" name="Group 11"/>
          <p:cNvGrpSpPr/>
          <p:nvPr/>
        </p:nvGrpSpPr>
        <p:grpSpPr>
          <a:xfrm>
            <a:off x="741358" y="1464734"/>
            <a:ext cx="5430842" cy="2640747"/>
            <a:chOff x="0" y="0"/>
            <a:chExt cx="3569465" cy="1702106"/>
          </a:xfrm>
          <a:solidFill>
            <a:schemeClr val="bg1"/>
          </a:solidFill>
        </p:grpSpPr>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3569465" cy="1702106"/>
            </a:xfrm>
            <a:prstGeom prst="rect">
              <a:avLst/>
            </a:prstGeom>
            <a:grpFill/>
            <a:ln>
              <a:solidFill>
                <a:sysClr val="windowText" lastClr="000000"/>
              </a:solidFill>
            </a:ln>
          </p:spPr>
        </p:pic>
        <p:sp>
          <p:nvSpPr>
            <p:cNvPr id="15" name="Text Box 2"/>
            <p:cNvSpPr txBox="1"/>
            <p:nvPr/>
          </p:nvSpPr>
          <p:spPr>
            <a:xfrm>
              <a:off x="44068" y="1382616"/>
              <a:ext cx="739140" cy="263525"/>
            </a:xfrm>
            <a:prstGeom prst="rect">
              <a:avLst/>
            </a:prstGeom>
            <a:grp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b="1">
                  <a:effectLst/>
                  <a:latin typeface="Arial" panose="020B0604020202020204" pitchFamily="34" charset="0"/>
                  <a:ea typeface="Times New Roman" panose="02020603050405020304" pitchFamily="18" charset="0"/>
                </a:rPr>
                <a:t>Figure 1</a:t>
              </a:r>
              <a:endParaRPr lang="en-US" sz="1200">
                <a:effectLst/>
                <a:latin typeface="Times New Roman" panose="02020603050405020304" pitchFamily="18" charset="0"/>
                <a:ea typeface="Times New Roman" panose="02020603050405020304" pitchFamily="18" charset="0"/>
              </a:endParaRPr>
            </a:p>
          </p:txBody>
        </p:sp>
      </p:grpSp>
      <p:sp>
        <p:nvSpPr>
          <p:cNvPr id="4" name="Rectangle 3"/>
          <p:cNvSpPr/>
          <p:nvPr/>
        </p:nvSpPr>
        <p:spPr>
          <a:xfrm>
            <a:off x="6251354" y="1483917"/>
            <a:ext cx="5284780" cy="2634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6474829" y="1447799"/>
            <a:ext cx="4955008" cy="2517111"/>
            <a:chOff x="1964120" y="3907351"/>
            <a:chExt cx="5390039" cy="2738105"/>
          </a:xfrm>
        </p:grpSpPr>
        <p:pic>
          <p:nvPicPr>
            <p:cNvPr id="4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270" y="4122671"/>
              <a:ext cx="4324908" cy="197307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50" name="Rectangle 49"/>
            <p:cNvSpPr/>
            <p:nvPr/>
          </p:nvSpPr>
          <p:spPr>
            <a:xfrm>
              <a:off x="2725642" y="4218957"/>
              <a:ext cx="3105891" cy="1720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1" name="TextBox 50"/>
            <p:cNvSpPr txBox="1"/>
            <p:nvPr/>
          </p:nvSpPr>
          <p:spPr>
            <a:xfrm>
              <a:off x="3732128" y="5611081"/>
              <a:ext cx="2236511" cy="369332"/>
            </a:xfrm>
            <a:prstGeom prst="rect">
              <a:avLst/>
            </a:prstGeom>
            <a:noFill/>
          </p:spPr>
          <p:txBody>
            <a:bodyPr wrap="none" rtlCol="0">
              <a:spAutoFit/>
            </a:bodyPr>
            <a:lstStyle/>
            <a:p>
              <a:pPr algn="r"/>
              <a:r>
                <a:rPr lang="en-US" sz="1600" b="1" dirty="0" err="1">
                  <a:latin typeface="Arial" panose="020B0604020202020204" pitchFamily="34" charset="0"/>
                  <a:cs typeface="Arial" panose="020B0604020202020204" pitchFamily="34" charset="0"/>
                </a:rPr>
                <a:t>Bifidobacteriaceae</a:t>
              </a:r>
              <a:endParaRPr lang="en-US" sz="1600" b="1" dirty="0">
                <a:latin typeface="Arial" panose="020B0604020202020204" pitchFamily="34" charset="0"/>
                <a:cs typeface="Arial" panose="020B0604020202020204" pitchFamily="34" charset="0"/>
              </a:endParaRPr>
            </a:p>
          </p:txBody>
        </p:sp>
        <p:sp>
          <p:nvSpPr>
            <p:cNvPr id="52" name="TextBox 51"/>
            <p:cNvSpPr txBox="1"/>
            <p:nvPr/>
          </p:nvSpPr>
          <p:spPr>
            <a:xfrm>
              <a:off x="3807102" y="4109542"/>
              <a:ext cx="2069798" cy="369332"/>
            </a:xfrm>
            <a:prstGeom prst="rect">
              <a:avLst/>
            </a:prstGeom>
            <a:noFill/>
          </p:spPr>
          <p:txBody>
            <a:bodyPr wrap="none" rtlCol="0">
              <a:spAutoFit/>
            </a:bodyPr>
            <a:lstStyle/>
            <a:p>
              <a:pPr algn="r"/>
              <a:r>
                <a:rPr lang="en-US" sz="1600" b="1" dirty="0" err="1">
                  <a:latin typeface="Arial" panose="020B0604020202020204" pitchFamily="34" charset="0"/>
                  <a:cs typeface="Arial" panose="020B0604020202020204" pitchFamily="34" charset="0"/>
                </a:rPr>
                <a:t>Staphlococcacea</a:t>
              </a:r>
              <a:endParaRPr lang="en-US" sz="1600" b="1" dirty="0">
                <a:latin typeface="Arial" panose="020B0604020202020204" pitchFamily="34" charset="0"/>
                <a:cs typeface="Arial" panose="020B0604020202020204" pitchFamily="34" charset="0"/>
              </a:endParaRPr>
            </a:p>
          </p:txBody>
        </p:sp>
        <p:sp>
          <p:nvSpPr>
            <p:cNvPr id="53" name="TextBox 52"/>
            <p:cNvSpPr txBox="1"/>
            <p:nvPr/>
          </p:nvSpPr>
          <p:spPr>
            <a:xfrm>
              <a:off x="3717334" y="4348246"/>
              <a:ext cx="2159566" cy="369332"/>
            </a:xfrm>
            <a:prstGeom prst="rect">
              <a:avLst/>
            </a:prstGeom>
            <a:noFill/>
          </p:spPr>
          <p:txBody>
            <a:bodyPr wrap="none" rtlCol="0">
              <a:spAutoFit/>
            </a:bodyPr>
            <a:lstStyle/>
            <a:p>
              <a:pPr algn="r"/>
              <a:r>
                <a:rPr lang="en-US" sz="1600" b="1" dirty="0" err="1">
                  <a:latin typeface="Arial" panose="020B0604020202020204" pitchFamily="34" charset="0"/>
                  <a:cs typeface="Arial" panose="020B0604020202020204" pitchFamily="34" charset="0"/>
                </a:rPr>
                <a:t>Streptococcaceae</a:t>
              </a:r>
              <a:endParaRPr lang="en-US" sz="1600" b="1" dirty="0">
                <a:latin typeface="Arial" panose="020B0604020202020204" pitchFamily="34" charset="0"/>
                <a:cs typeface="Arial" panose="020B0604020202020204" pitchFamily="34" charset="0"/>
              </a:endParaRPr>
            </a:p>
          </p:txBody>
        </p:sp>
        <p:sp>
          <p:nvSpPr>
            <p:cNvPr id="54" name="TextBox 53"/>
            <p:cNvSpPr txBox="1"/>
            <p:nvPr/>
          </p:nvSpPr>
          <p:spPr>
            <a:xfrm>
              <a:off x="4063258" y="4864260"/>
              <a:ext cx="1826206" cy="369332"/>
            </a:xfrm>
            <a:prstGeom prst="rect">
              <a:avLst/>
            </a:prstGeom>
            <a:noFill/>
          </p:spPr>
          <p:txBody>
            <a:bodyPr wrap="none" rtlCol="0">
              <a:spAutoFit/>
            </a:bodyPr>
            <a:lstStyle/>
            <a:p>
              <a:pPr algn="r"/>
              <a:r>
                <a:rPr lang="en-US" sz="1600" b="1" dirty="0" err="1">
                  <a:latin typeface="Arial" panose="020B0604020202020204" pitchFamily="34" charset="0"/>
                  <a:cs typeface="Arial" panose="020B0604020202020204" pitchFamily="34" charset="0"/>
                </a:rPr>
                <a:t>Veillonellaceae</a:t>
              </a:r>
              <a:endParaRPr lang="en-US" sz="1600" b="1" dirty="0">
                <a:latin typeface="Arial" panose="020B0604020202020204" pitchFamily="34" charset="0"/>
                <a:cs typeface="Arial" panose="020B0604020202020204" pitchFamily="34" charset="0"/>
              </a:endParaRPr>
            </a:p>
          </p:txBody>
        </p:sp>
        <p:sp>
          <p:nvSpPr>
            <p:cNvPr id="56" name="TextBox 55"/>
            <p:cNvSpPr txBox="1"/>
            <p:nvPr/>
          </p:nvSpPr>
          <p:spPr>
            <a:xfrm>
              <a:off x="3986639" y="5361601"/>
              <a:ext cx="1890261" cy="369332"/>
            </a:xfrm>
            <a:prstGeom prst="rect">
              <a:avLst/>
            </a:prstGeom>
            <a:solidFill>
              <a:schemeClr val="bg1"/>
            </a:solidFill>
          </p:spPr>
          <p:txBody>
            <a:bodyPr wrap="none" rtlCol="0">
              <a:spAutoFit/>
            </a:bodyPr>
            <a:lstStyle/>
            <a:p>
              <a:pPr algn="r"/>
              <a:r>
                <a:rPr lang="en-US" sz="1600" b="1" dirty="0" err="1">
                  <a:latin typeface="Arial" panose="020B0604020202020204" pitchFamily="34" charset="0"/>
                  <a:cs typeface="Arial" panose="020B0604020202020204" pitchFamily="34" charset="0"/>
                </a:rPr>
                <a:t>Bacteroidaceae</a:t>
              </a:r>
              <a:endParaRPr lang="en-US" sz="1600" b="1" dirty="0">
                <a:latin typeface="Arial" panose="020B0604020202020204" pitchFamily="34" charset="0"/>
                <a:cs typeface="Arial" panose="020B0604020202020204" pitchFamily="34" charset="0"/>
              </a:endParaRPr>
            </a:p>
          </p:txBody>
        </p:sp>
        <p:sp>
          <p:nvSpPr>
            <p:cNvPr id="57" name="TextBox 56"/>
            <p:cNvSpPr txBox="1"/>
            <p:nvPr/>
          </p:nvSpPr>
          <p:spPr>
            <a:xfrm>
              <a:off x="4589831" y="3907351"/>
              <a:ext cx="908837" cy="368278"/>
            </a:xfrm>
            <a:prstGeom prst="rect">
              <a:avLst/>
            </a:prstGeom>
            <a:noFill/>
          </p:spPr>
          <p:txBody>
            <a:bodyPr wrap="none" rtlCol="0">
              <a:spAutoFit/>
            </a:bodyPr>
            <a:lstStyle/>
            <a:p>
              <a:r>
                <a:rPr lang="en-US" sz="1600" b="1" u="sng" dirty="0">
                  <a:latin typeface="Arial" panose="020B0604020202020204" pitchFamily="34" charset="0"/>
                  <a:cs typeface="Arial" panose="020B0604020202020204" pitchFamily="34" charset="0"/>
                </a:rPr>
                <a:t>Family</a:t>
              </a:r>
            </a:p>
          </p:txBody>
        </p:sp>
        <p:sp>
          <p:nvSpPr>
            <p:cNvPr id="58" name="TextBox 57"/>
            <p:cNvSpPr txBox="1"/>
            <p:nvPr/>
          </p:nvSpPr>
          <p:spPr>
            <a:xfrm>
              <a:off x="3819667" y="4587356"/>
              <a:ext cx="2069797" cy="369332"/>
            </a:xfrm>
            <a:prstGeom prst="rect">
              <a:avLst/>
            </a:prstGeom>
            <a:noFill/>
          </p:spPr>
          <p:txBody>
            <a:bodyPr wrap="none" rtlCol="0">
              <a:spAutoFit/>
            </a:bodyPr>
            <a:lstStyle/>
            <a:p>
              <a:pPr algn="r"/>
              <a:r>
                <a:rPr lang="en-US" sz="1600" b="1" dirty="0" err="1">
                  <a:latin typeface="Arial" panose="020B0604020202020204" pitchFamily="34" charset="0"/>
                  <a:cs typeface="Arial" panose="020B0604020202020204" pitchFamily="34" charset="0"/>
                </a:rPr>
                <a:t>Lachnospiraceae</a:t>
              </a:r>
              <a:endParaRPr lang="en-US" sz="1600" b="1" dirty="0">
                <a:latin typeface="Arial" panose="020B0604020202020204" pitchFamily="34" charset="0"/>
                <a:cs typeface="Arial" panose="020B0604020202020204" pitchFamily="34" charset="0"/>
              </a:endParaRPr>
            </a:p>
          </p:txBody>
        </p:sp>
        <p:sp>
          <p:nvSpPr>
            <p:cNvPr id="59" name="TextBox 58"/>
            <p:cNvSpPr txBox="1"/>
            <p:nvPr/>
          </p:nvSpPr>
          <p:spPr>
            <a:xfrm>
              <a:off x="1984128" y="4983494"/>
              <a:ext cx="1800494" cy="369332"/>
            </a:xfrm>
            <a:prstGeom prst="rect">
              <a:avLst/>
            </a:prstGeom>
            <a:noFill/>
          </p:spPr>
          <p:txBody>
            <a:bodyPr wrap="none" rtlCol="0">
              <a:spAutoFit/>
            </a:bodyPr>
            <a:lstStyle/>
            <a:p>
              <a:pPr algn="r"/>
              <a:r>
                <a:rPr lang="en-US" sz="1600" b="1" dirty="0" err="1">
                  <a:latin typeface="Arial" panose="020B0604020202020204" pitchFamily="34" charset="0"/>
                  <a:cs typeface="Arial" panose="020B0604020202020204" pitchFamily="34" charset="0"/>
                </a:rPr>
                <a:t>Proteobacteria</a:t>
              </a:r>
              <a:endParaRPr lang="en-US" sz="1600" b="1" dirty="0">
                <a:latin typeface="Arial" panose="020B0604020202020204" pitchFamily="34" charset="0"/>
                <a:cs typeface="Arial" panose="020B0604020202020204" pitchFamily="34" charset="0"/>
              </a:endParaRPr>
            </a:p>
          </p:txBody>
        </p:sp>
        <p:sp>
          <p:nvSpPr>
            <p:cNvPr id="60" name="TextBox 59"/>
            <p:cNvSpPr txBox="1"/>
            <p:nvPr/>
          </p:nvSpPr>
          <p:spPr>
            <a:xfrm>
              <a:off x="2041063" y="5291001"/>
              <a:ext cx="1710726" cy="369332"/>
            </a:xfrm>
            <a:prstGeom prst="rect">
              <a:avLst/>
            </a:prstGeom>
            <a:noFill/>
          </p:spPr>
          <p:txBody>
            <a:bodyPr wrap="none" rtlCol="0">
              <a:spAutoFit/>
            </a:bodyPr>
            <a:lstStyle/>
            <a:p>
              <a:pPr algn="r"/>
              <a:r>
                <a:rPr lang="en-US" sz="1600" b="1" dirty="0" err="1">
                  <a:latin typeface="Arial" panose="020B0604020202020204" pitchFamily="34" charset="0"/>
                  <a:cs typeface="Arial" panose="020B0604020202020204" pitchFamily="34" charset="0"/>
                </a:rPr>
                <a:t>Bacteroidetes</a:t>
              </a:r>
              <a:endParaRPr lang="en-US" sz="1600" b="1" dirty="0">
                <a:latin typeface="Arial" panose="020B0604020202020204" pitchFamily="34" charset="0"/>
                <a:cs typeface="Arial" panose="020B0604020202020204" pitchFamily="34" charset="0"/>
              </a:endParaRPr>
            </a:p>
          </p:txBody>
        </p:sp>
        <p:sp>
          <p:nvSpPr>
            <p:cNvPr id="61" name="TextBox 60"/>
            <p:cNvSpPr txBox="1"/>
            <p:nvPr/>
          </p:nvSpPr>
          <p:spPr>
            <a:xfrm>
              <a:off x="1964120" y="5523070"/>
              <a:ext cx="1787669" cy="369332"/>
            </a:xfrm>
            <a:prstGeom prst="rect">
              <a:avLst/>
            </a:prstGeom>
            <a:noFill/>
          </p:spPr>
          <p:txBody>
            <a:bodyPr wrap="none" rtlCol="0">
              <a:spAutoFit/>
            </a:bodyPr>
            <a:lstStyle/>
            <a:p>
              <a:pPr algn="r"/>
              <a:r>
                <a:rPr lang="en-US" sz="1600" b="1" dirty="0" err="1">
                  <a:latin typeface="Arial" panose="020B0604020202020204" pitchFamily="34" charset="0"/>
                  <a:cs typeface="Arial" panose="020B0604020202020204" pitchFamily="34" charset="0"/>
                </a:rPr>
                <a:t>Actinobacteria</a:t>
              </a:r>
              <a:endParaRPr lang="en-US" sz="1600" b="1" dirty="0">
                <a:latin typeface="Arial" panose="020B0604020202020204" pitchFamily="34" charset="0"/>
                <a:cs typeface="Arial" panose="020B0604020202020204" pitchFamily="34" charset="0"/>
              </a:endParaRPr>
            </a:p>
          </p:txBody>
        </p:sp>
        <p:sp>
          <p:nvSpPr>
            <p:cNvPr id="62" name="TextBox 61"/>
            <p:cNvSpPr txBox="1"/>
            <p:nvPr/>
          </p:nvSpPr>
          <p:spPr>
            <a:xfrm>
              <a:off x="2400136" y="4477372"/>
              <a:ext cx="1351653" cy="369332"/>
            </a:xfrm>
            <a:prstGeom prst="rect">
              <a:avLst/>
            </a:prstGeom>
            <a:noFill/>
          </p:spPr>
          <p:txBody>
            <a:bodyPr wrap="none" rtlCol="0">
              <a:spAutoFit/>
            </a:bodyPr>
            <a:lstStyle/>
            <a:p>
              <a:pPr algn="r"/>
              <a:r>
                <a:rPr lang="en-US" sz="1600" b="1" dirty="0" err="1">
                  <a:latin typeface="Arial" panose="020B0604020202020204" pitchFamily="34" charset="0"/>
                  <a:cs typeface="Arial" panose="020B0604020202020204" pitchFamily="34" charset="0"/>
                </a:rPr>
                <a:t>Firmicutes</a:t>
              </a:r>
              <a:endParaRPr lang="en-US" sz="1600" b="1" dirty="0">
                <a:latin typeface="Arial" panose="020B0604020202020204" pitchFamily="34" charset="0"/>
                <a:cs typeface="Arial" panose="020B0604020202020204" pitchFamily="34" charset="0"/>
              </a:endParaRPr>
            </a:p>
          </p:txBody>
        </p:sp>
        <p:sp>
          <p:nvSpPr>
            <p:cNvPr id="63" name="Left Brace 62"/>
            <p:cNvSpPr/>
            <p:nvPr/>
          </p:nvSpPr>
          <p:spPr>
            <a:xfrm>
              <a:off x="3663703" y="4218957"/>
              <a:ext cx="171687" cy="88324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Left Brace 63"/>
            <p:cNvSpPr/>
            <p:nvPr/>
          </p:nvSpPr>
          <p:spPr>
            <a:xfrm>
              <a:off x="3698820" y="5379787"/>
              <a:ext cx="179324" cy="26013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65" name="Left Brace 64"/>
            <p:cNvSpPr/>
            <p:nvPr/>
          </p:nvSpPr>
          <p:spPr>
            <a:xfrm>
              <a:off x="3690332" y="5106515"/>
              <a:ext cx="179537" cy="29062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66" name="Left Brace 65"/>
            <p:cNvSpPr/>
            <p:nvPr/>
          </p:nvSpPr>
          <p:spPr>
            <a:xfrm>
              <a:off x="3670248" y="5631284"/>
              <a:ext cx="179324" cy="25067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67" name="TextBox 66"/>
            <p:cNvSpPr txBox="1"/>
            <p:nvPr/>
          </p:nvSpPr>
          <p:spPr>
            <a:xfrm>
              <a:off x="2725642" y="3953524"/>
              <a:ext cx="1006487" cy="368278"/>
            </a:xfrm>
            <a:prstGeom prst="rect">
              <a:avLst/>
            </a:prstGeom>
            <a:noFill/>
          </p:spPr>
          <p:txBody>
            <a:bodyPr wrap="none" rtlCol="0">
              <a:spAutoFit/>
            </a:bodyPr>
            <a:lstStyle/>
            <a:p>
              <a:r>
                <a:rPr lang="en-US" sz="1600" b="1" u="sng" dirty="0">
                  <a:latin typeface="Arial" panose="020B0604020202020204" pitchFamily="34" charset="0"/>
                  <a:cs typeface="Arial" panose="020B0604020202020204" pitchFamily="34" charset="0"/>
                </a:rPr>
                <a:t>Phylum</a:t>
              </a:r>
            </a:p>
          </p:txBody>
        </p:sp>
        <p:pic>
          <p:nvPicPr>
            <p:cNvPr id="6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4596" y="6108881"/>
              <a:ext cx="1579563" cy="5365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69" name="Rectangle 68"/>
            <p:cNvSpPr/>
            <p:nvPr/>
          </p:nvSpPr>
          <p:spPr>
            <a:xfrm>
              <a:off x="5396481" y="5973466"/>
              <a:ext cx="1957677" cy="189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0" name="TextBox 69"/>
            <p:cNvSpPr txBox="1"/>
            <p:nvPr/>
          </p:nvSpPr>
          <p:spPr>
            <a:xfrm>
              <a:off x="5844308" y="5925821"/>
              <a:ext cx="720070" cy="307777"/>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Leptin</a:t>
              </a:r>
              <a:endParaRPr lang="en-US" sz="1400" b="1" dirty="0">
                <a:latin typeface="Arial" panose="020B0604020202020204" pitchFamily="34" charset="0"/>
                <a:cs typeface="Arial" panose="020B0604020202020204" pitchFamily="34" charset="0"/>
              </a:endParaRPr>
            </a:p>
          </p:txBody>
        </p:sp>
        <p:sp>
          <p:nvSpPr>
            <p:cNvPr id="71" name="TextBox 70"/>
            <p:cNvSpPr txBox="1"/>
            <p:nvPr/>
          </p:nvSpPr>
          <p:spPr>
            <a:xfrm>
              <a:off x="6411234" y="5925821"/>
              <a:ext cx="760144" cy="307777"/>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Insulin</a:t>
              </a:r>
            </a:p>
          </p:txBody>
        </p:sp>
        <p:sp>
          <p:nvSpPr>
            <p:cNvPr id="72" name="5-Point Star 71"/>
            <p:cNvSpPr/>
            <p:nvPr/>
          </p:nvSpPr>
          <p:spPr>
            <a:xfrm>
              <a:off x="6753578" y="5229433"/>
              <a:ext cx="152400" cy="152400"/>
            </a:xfrm>
            <a:prstGeom prst="star5">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5-Point Star 72"/>
            <p:cNvSpPr/>
            <p:nvPr/>
          </p:nvSpPr>
          <p:spPr>
            <a:xfrm>
              <a:off x="6753578" y="4490644"/>
              <a:ext cx="152400" cy="152400"/>
            </a:xfrm>
            <a:prstGeom prst="star5">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3662249" y="5112931"/>
              <a:ext cx="2313454" cy="369332"/>
            </a:xfrm>
            <a:prstGeom prst="rect">
              <a:avLst/>
            </a:prstGeom>
            <a:noFill/>
          </p:spPr>
          <p:txBody>
            <a:bodyPr wrap="none" rtlCol="0">
              <a:spAutoFit/>
            </a:bodyPr>
            <a:lstStyle/>
            <a:p>
              <a:pPr algn="r"/>
              <a:r>
                <a:rPr lang="en-US" sz="1600" b="1" dirty="0" err="1">
                  <a:latin typeface="Arial" panose="020B0604020202020204" pitchFamily="34" charset="0"/>
                  <a:cs typeface="Arial" panose="020B0604020202020204" pitchFamily="34" charset="0"/>
                </a:rPr>
                <a:t>Enterobacteriaceae</a:t>
              </a:r>
              <a:endParaRPr lang="en-US" sz="1600" b="1" dirty="0">
                <a:latin typeface="Arial" panose="020B0604020202020204" pitchFamily="34" charset="0"/>
                <a:cs typeface="Arial" panose="020B0604020202020204" pitchFamily="34" charset="0"/>
              </a:endParaRPr>
            </a:p>
          </p:txBody>
        </p:sp>
      </p:grpSp>
      <p:sp>
        <p:nvSpPr>
          <p:cNvPr id="74" name="TextBox 73"/>
          <p:cNvSpPr txBox="1"/>
          <p:nvPr/>
        </p:nvSpPr>
        <p:spPr>
          <a:xfrm>
            <a:off x="685800" y="4114800"/>
            <a:ext cx="5450755" cy="1508105"/>
          </a:xfrm>
          <a:prstGeom prst="rect">
            <a:avLst/>
          </a:prstGeom>
          <a:noFill/>
        </p:spPr>
        <p:txBody>
          <a:bodyPr wrap="square" rtlCol="0">
            <a:spAutoFit/>
          </a:bodyPr>
          <a:lstStyle/>
          <a:p>
            <a:pPr algn="just"/>
            <a:r>
              <a:rPr lang="en-US" sz="1400" dirty="0">
                <a:solidFill>
                  <a:schemeClr val="bg1"/>
                </a:solidFill>
                <a:latin typeface="Arial Black"/>
                <a:cs typeface="Arial Black"/>
              </a:rPr>
              <a:t>Figure 1. Taxonomic composition of the vaginally delivered infant gut microbiome at 2-wks according to maternal obesity (n=30).</a:t>
            </a:r>
          </a:p>
          <a:p>
            <a:pPr algn="just"/>
            <a:endParaRPr lang="en-US" sz="1400" dirty="0">
              <a:solidFill>
                <a:schemeClr val="bg1"/>
              </a:solidFill>
              <a:latin typeface="Calibri"/>
              <a:cs typeface="Calibri"/>
            </a:endParaRPr>
          </a:p>
          <a:p>
            <a:pPr marL="285750" indent="-285750">
              <a:buFont typeface="Courier New"/>
              <a:buChar char="o"/>
            </a:pPr>
            <a:r>
              <a:rPr lang="en-US" dirty="0">
                <a:solidFill>
                  <a:schemeClr val="bg1"/>
                </a:solidFill>
                <a:latin typeface="Calibri"/>
                <a:cs typeface="Calibri"/>
              </a:rPr>
              <a:t>Maternal obesity is associated with reduced levels of </a:t>
            </a:r>
            <a:r>
              <a:rPr lang="en-US" dirty="0" err="1">
                <a:solidFill>
                  <a:schemeClr val="bg1"/>
                </a:solidFill>
                <a:latin typeface="Calibri"/>
                <a:cs typeface="Calibri"/>
              </a:rPr>
              <a:t>Proteobacteria</a:t>
            </a:r>
            <a:r>
              <a:rPr lang="en-US" dirty="0">
                <a:solidFill>
                  <a:schemeClr val="bg1"/>
                </a:solidFill>
                <a:latin typeface="Calibri"/>
                <a:cs typeface="Calibri"/>
              </a:rPr>
              <a:t>/</a:t>
            </a:r>
            <a:r>
              <a:rPr lang="en-US" dirty="0" err="1">
                <a:solidFill>
                  <a:schemeClr val="bg1"/>
                </a:solidFill>
                <a:latin typeface="Calibri"/>
                <a:cs typeface="Calibri"/>
              </a:rPr>
              <a:t>Gammaproteobacteria</a:t>
            </a:r>
            <a:r>
              <a:rPr lang="en-US" dirty="0">
                <a:solidFill>
                  <a:schemeClr val="bg1"/>
                </a:solidFill>
                <a:latin typeface="Calibri"/>
                <a:cs typeface="Calibri"/>
              </a:rPr>
              <a:t> (p=0.03).</a:t>
            </a:r>
          </a:p>
        </p:txBody>
      </p:sp>
      <p:sp>
        <p:nvSpPr>
          <p:cNvPr id="75" name="TextBox 74"/>
          <p:cNvSpPr txBox="1"/>
          <p:nvPr/>
        </p:nvSpPr>
        <p:spPr>
          <a:xfrm>
            <a:off x="6251354" y="4114800"/>
            <a:ext cx="5284780" cy="1754326"/>
          </a:xfrm>
          <a:prstGeom prst="rect">
            <a:avLst/>
          </a:prstGeom>
          <a:noFill/>
        </p:spPr>
        <p:txBody>
          <a:bodyPr wrap="square" rtlCol="0">
            <a:spAutoFit/>
          </a:bodyPr>
          <a:lstStyle/>
          <a:p>
            <a:pPr algn="just"/>
            <a:r>
              <a:rPr lang="en-US" sz="1400" dirty="0">
                <a:solidFill>
                  <a:schemeClr val="bg1"/>
                </a:solidFill>
                <a:latin typeface="Arial Black"/>
                <a:cs typeface="Arial Black"/>
              </a:rPr>
              <a:t>Figure 2. Influence of human milk hormones on the composition of the infant microbiome at 2-wks, independent of maternal obesity (n=30).</a:t>
            </a:r>
          </a:p>
          <a:p>
            <a:pPr algn="just"/>
            <a:endParaRPr lang="en-US" sz="1400" dirty="0">
              <a:solidFill>
                <a:schemeClr val="bg1"/>
              </a:solidFill>
              <a:latin typeface="Calibri"/>
              <a:cs typeface="Calibri"/>
            </a:endParaRPr>
          </a:p>
          <a:p>
            <a:pPr marL="285750" indent="-285750">
              <a:buFont typeface="Courier New"/>
              <a:buChar char="o"/>
            </a:pPr>
            <a:r>
              <a:rPr lang="en-US" dirty="0">
                <a:solidFill>
                  <a:schemeClr val="bg1"/>
                </a:solidFill>
                <a:latin typeface="Calibri"/>
                <a:cs typeface="Calibri"/>
              </a:rPr>
              <a:t>Milk insulin is positively associated with levels of </a:t>
            </a:r>
            <a:r>
              <a:rPr lang="en-US" dirty="0" err="1">
                <a:solidFill>
                  <a:schemeClr val="bg1"/>
                </a:solidFill>
                <a:latin typeface="Calibri"/>
                <a:cs typeface="Calibri"/>
              </a:rPr>
              <a:t>Proteobacteria</a:t>
            </a:r>
            <a:r>
              <a:rPr lang="en-US" dirty="0">
                <a:solidFill>
                  <a:schemeClr val="bg1"/>
                </a:solidFill>
                <a:latin typeface="Calibri"/>
                <a:cs typeface="Calibri"/>
              </a:rPr>
              <a:t>/</a:t>
            </a:r>
            <a:r>
              <a:rPr lang="en-US" dirty="0" err="1">
                <a:solidFill>
                  <a:schemeClr val="bg1"/>
                </a:solidFill>
                <a:latin typeface="Calibri"/>
                <a:cs typeface="Calibri"/>
              </a:rPr>
              <a:t>Enterobacteriaceae</a:t>
            </a:r>
            <a:r>
              <a:rPr lang="en-US" dirty="0">
                <a:solidFill>
                  <a:schemeClr val="bg1"/>
                </a:solidFill>
                <a:latin typeface="Calibri"/>
                <a:cs typeface="Calibri"/>
              </a:rPr>
              <a:t> (p=0.04).</a:t>
            </a:r>
          </a:p>
          <a:p>
            <a:pPr marL="285750" indent="-285750">
              <a:buFont typeface="Courier New"/>
              <a:buChar char="o"/>
            </a:pPr>
            <a:endParaRPr lang="en-US" sz="1600" dirty="0">
              <a:solidFill>
                <a:schemeClr val="bg1"/>
              </a:solidFill>
              <a:latin typeface="Calibri"/>
              <a:cs typeface="Calibri"/>
            </a:endParaRPr>
          </a:p>
        </p:txBody>
      </p:sp>
    </p:spTree>
    <p:extLst>
      <p:ext uri="{BB962C8B-B14F-4D97-AF65-F5344CB8AC3E}">
        <p14:creationId xmlns:p14="http://schemas.microsoft.com/office/powerpoint/2010/main" val="1885836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p:tgtEl>
                                          <p:spTgt spid="74"/>
                                        </p:tgtEl>
                                        <p:attrNameLst>
                                          <p:attrName>ppt_y</p:attrName>
                                        </p:attrNameLst>
                                      </p:cBhvr>
                                      <p:tavLst>
                                        <p:tav tm="0">
                                          <p:val>
                                            <p:strVal val="#ppt_y-#ppt_h*1.125000"/>
                                          </p:val>
                                        </p:tav>
                                        <p:tav tm="100000">
                                          <p:val>
                                            <p:strVal val="#ppt_y"/>
                                          </p:val>
                                        </p:tav>
                                      </p:tavLst>
                                    </p:anim>
                                    <p:animEffect transition="in" filter="wipe(down)">
                                      <p:cBhvr>
                                        <p:cTn id="8" dur="500"/>
                                        <p:tgtEl>
                                          <p:spTgt spid="74"/>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4" grpId="0"/>
      <p:bldP spid="7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574" y="1428422"/>
            <a:ext cx="6794663" cy="47109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050237" y="5733256"/>
            <a:ext cx="3141764" cy="338554"/>
          </a:xfrm>
          <a:prstGeom prst="rect">
            <a:avLst/>
          </a:prstGeom>
          <a:noFill/>
        </p:spPr>
        <p:txBody>
          <a:bodyPr wrap="square" rtlCol="0">
            <a:spAutoFit/>
          </a:bodyPr>
          <a:lstStyle/>
          <a:p>
            <a:pPr algn="r"/>
            <a:r>
              <a:rPr lang="en-US" sz="1600" dirty="0" err="1">
                <a:latin typeface="Arial" panose="020B0604020202020204" pitchFamily="34" charset="0"/>
                <a:cs typeface="Arial" panose="020B0604020202020204" pitchFamily="34" charset="0"/>
              </a:rPr>
              <a:t>Koren</a:t>
            </a:r>
            <a:r>
              <a:rPr lang="en-US" sz="1600" dirty="0">
                <a:latin typeface="Arial" panose="020B0604020202020204" pitchFamily="34" charset="0"/>
                <a:cs typeface="Arial" panose="020B0604020202020204" pitchFamily="34" charset="0"/>
              </a:rPr>
              <a:t> et al. 2012. Cell</a:t>
            </a:r>
          </a:p>
        </p:txBody>
      </p:sp>
      <p:sp>
        <p:nvSpPr>
          <p:cNvPr id="4" name="Rectangle 3"/>
          <p:cNvSpPr/>
          <p:nvPr/>
        </p:nvSpPr>
        <p:spPr>
          <a:xfrm>
            <a:off x="2447594" y="3525011"/>
            <a:ext cx="6432716" cy="21122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nvPicPr>
        <p:blipFill>
          <a:blip r:embed="rId3"/>
          <a:stretch>
            <a:fillRect/>
          </a:stretch>
        </p:blipFill>
        <p:spPr>
          <a:xfrm>
            <a:off x="40626" y="14210"/>
            <a:ext cx="6918449" cy="1414212"/>
          </a:xfrm>
          <a:prstGeom prst="rect">
            <a:avLst/>
          </a:prstGeom>
        </p:spPr>
      </p:pic>
      <p:sp>
        <p:nvSpPr>
          <p:cNvPr id="6" name="TextBox 5"/>
          <p:cNvSpPr txBox="1"/>
          <p:nvPr/>
        </p:nvSpPr>
        <p:spPr>
          <a:xfrm>
            <a:off x="9348665" y="1857291"/>
            <a:ext cx="2544904" cy="3416320"/>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Phenotypes consistent with the physiological adaptation to pregnancy were transmitted to      germ-free mice via the gut microbiome</a:t>
            </a:r>
            <a:r>
              <a:rPr lang="en-US" sz="2400" dirty="0"/>
              <a:t>.</a:t>
            </a:r>
          </a:p>
        </p:txBody>
      </p:sp>
    </p:spTree>
    <p:extLst>
      <p:ext uri="{BB962C8B-B14F-4D97-AF65-F5344CB8AC3E}">
        <p14:creationId xmlns:p14="http://schemas.microsoft.com/office/powerpoint/2010/main" val="3655803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737" y="691012"/>
            <a:ext cx="6701420"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43075"/>
            <a:ext cx="12192000" cy="666786"/>
          </a:xfrm>
          <a:prstGeom prst="rect">
            <a:avLst/>
          </a:prstGeom>
          <a:noFill/>
        </p:spPr>
        <p:txBody>
          <a:bodyPr wrap="square" rtlCol="0">
            <a:spAutoFit/>
          </a:bodyPr>
          <a:lstStyle/>
          <a:p>
            <a:pPr algn="ctr"/>
            <a:r>
              <a:rPr lang="en-CA" sz="3733" dirty="0">
                <a:ln>
                  <a:solidFill>
                    <a:schemeClr val="bg1"/>
                  </a:solidFill>
                </a:ln>
                <a:solidFill>
                  <a:schemeClr val="bg1"/>
                </a:solidFill>
                <a:latin typeface="ITC Berkeley Oldstyle Std" pitchFamily="18" charset="0"/>
              </a:rPr>
              <a:t>TTLE</a:t>
            </a:r>
          </a:p>
        </p:txBody>
      </p:sp>
      <p:sp>
        <p:nvSpPr>
          <p:cNvPr id="4" name="Rectangle 3"/>
          <p:cNvSpPr/>
          <p:nvPr/>
        </p:nvSpPr>
        <p:spPr>
          <a:xfrm>
            <a:off x="0" y="-8469"/>
            <a:ext cx="12192000" cy="836712"/>
          </a:xfrm>
          <a:prstGeom prst="rect">
            <a:avLst/>
          </a:prstGeom>
          <a:solidFill>
            <a:srgbClr val="D9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solidFill>
                <a:srgbClr val="951B0F"/>
              </a:solidFill>
            </a:endParaRPr>
          </a:p>
        </p:txBody>
      </p:sp>
      <p:sp>
        <p:nvSpPr>
          <p:cNvPr id="5" name="TextBox 4"/>
          <p:cNvSpPr txBox="1"/>
          <p:nvPr/>
        </p:nvSpPr>
        <p:spPr>
          <a:xfrm>
            <a:off x="0" y="34606"/>
            <a:ext cx="12192000" cy="666786"/>
          </a:xfrm>
          <a:prstGeom prst="rect">
            <a:avLst/>
          </a:prstGeom>
          <a:noFill/>
        </p:spPr>
        <p:txBody>
          <a:bodyPr wrap="square" rtlCol="0">
            <a:spAutoFit/>
          </a:bodyPr>
          <a:lstStyle/>
          <a:p>
            <a:pPr algn="ctr"/>
            <a:r>
              <a:rPr lang="en-US" sz="3733" dirty="0">
                <a:ln>
                  <a:solidFill>
                    <a:schemeClr val="bg1"/>
                  </a:solidFill>
                </a:ln>
                <a:solidFill>
                  <a:schemeClr val="bg1"/>
                </a:solidFill>
                <a:latin typeface="Arial" panose="020B0604020202020204" pitchFamily="34" charset="0"/>
                <a:cs typeface="Arial" panose="020B0604020202020204" pitchFamily="34" charset="0"/>
              </a:rPr>
              <a:t>Infant microbiome differs according to mode of delivery</a:t>
            </a:r>
            <a:endParaRPr lang="en-CA" sz="3733" dirty="0">
              <a:ln>
                <a:solidFill>
                  <a:schemeClr val="bg1"/>
                </a:solidFill>
              </a:ln>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181909" y="5869010"/>
            <a:ext cx="4010091"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Dominguez-Bellow. 2010. PNAS</a:t>
            </a:r>
          </a:p>
        </p:txBody>
      </p:sp>
      <p:sp>
        <p:nvSpPr>
          <p:cNvPr id="8" name="Oval 7"/>
          <p:cNvSpPr/>
          <p:nvPr/>
        </p:nvSpPr>
        <p:spPr>
          <a:xfrm>
            <a:off x="1666373" y="2313001"/>
            <a:ext cx="3437081" cy="41744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p:cNvSpPr/>
          <p:nvPr/>
        </p:nvSpPr>
        <p:spPr>
          <a:xfrm>
            <a:off x="5546971" y="2869111"/>
            <a:ext cx="2820821" cy="236471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3310945" y="2938258"/>
            <a:ext cx="1524000" cy="1077026"/>
          </a:xfrm>
          <a:prstGeom prst="rect">
            <a:avLst/>
          </a:prstGeom>
          <a:solidFill>
            <a:schemeClr val="bg1"/>
          </a:solidFill>
        </p:spPr>
        <p:txBody>
          <a:bodyPr wrap="square" rtlCol="0">
            <a:spAutoFit/>
          </a:bodyPr>
          <a:lstStyle/>
          <a:p>
            <a:pPr algn="ctr"/>
            <a:r>
              <a:rPr lang="en-US" sz="2133" b="1" dirty="0">
                <a:latin typeface="Arial" panose="020B0604020202020204" pitchFamily="34" charset="0"/>
                <a:cs typeface="Arial" panose="020B0604020202020204" pitchFamily="34" charset="0"/>
              </a:rPr>
              <a:t>Vaginally Delivered </a:t>
            </a:r>
          </a:p>
          <a:p>
            <a:pPr algn="ctr"/>
            <a:r>
              <a:rPr lang="en-US" sz="2133" b="1" dirty="0">
                <a:latin typeface="Arial" panose="020B0604020202020204" pitchFamily="34" charset="0"/>
                <a:cs typeface="Arial" panose="020B0604020202020204" pitchFamily="34" charset="0"/>
              </a:rPr>
              <a:t>Infants</a:t>
            </a:r>
          </a:p>
        </p:txBody>
      </p:sp>
      <p:sp>
        <p:nvSpPr>
          <p:cNvPr id="12" name="TextBox 11"/>
          <p:cNvSpPr txBox="1"/>
          <p:nvPr/>
        </p:nvSpPr>
        <p:spPr>
          <a:xfrm>
            <a:off x="5880681" y="4868080"/>
            <a:ext cx="1524000" cy="954300"/>
          </a:xfrm>
          <a:prstGeom prst="rect">
            <a:avLst/>
          </a:prstGeom>
          <a:solidFill>
            <a:schemeClr val="bg1"/>
          </a:solidFill>
        </p:spPr>
        <p:txBody>
          <a:bodyPr wrap="square" rtlCol="0">
            <a:spAutoFit/>
          </a:bodyPr>
          <a:lstStyle/>
          <a:p>
            <a:pPr algn="ctr"/>
            <a:r>
              <a:rPr lang="en-US" sz="1867" b="1" dirty="0">
                <a:latin typeface="Arial" panose="020B0604020202020204" pitchFamily="34" charset="0"/>
                <a:cs typeface="Arial" panose="020B0604020202020204" pitchFamily="34" charset="0"/>
              </a:rPr>
              <a:t>Caesarian Delivered </a:t>
            </a:r>
          </a:p>
          <a:p>
            <a:pPr algn="ctr"/>
            <a:r>
              <a:rPr lang="en-US" sz="1867" b="1" dirty="0">
                <a:latin typeface="Arial" panose="020B0604020202020204" pitchFamily="34" charset="0"/>
                <a:cs typeface="Arial" panose="020B0604020202020204" pitchFamily="34" charset="0"/>
              </a:rPr>
              <a:t>Infants</a:t>
            </a:r>
          </a:p>
        </p:txBody>
      </p:sp>
    </p:spTree>
    <p:extLst>
      <p:ext uri="{BB962C8B-B14F-4D97-AF65-F5344CB8AC3E}">
        <p14:creationId xmlns:p14="http://schemas.microsoft.com/office/powerpoint/2010/main" val="653177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30424"/>
            <a:ext cx="10820400" cy="430887"/>
          </a:xfrm>
        </p:spPr>
        <p:txBody>
          <a:bodyPr/>
          <a:lstStyle/>
          <a:p>
            <a:r>
              <a:rPr lang="en-US" sz="2800" b="1" cap="all" dirty="0">
                <a:solidFill>
                  <a:schemeClr val="bg1"/>
                </a:solidFill>
                <a:latin typeface="Arial Black"/>
                <a:ea typeface="Museo Slab 900" charset="0"/>
                <a:cs typeface="Arial Black"/>
              </a:rPr>
              <a:t>The fetal origins of health &amp; disease</a:t>
            </a:r>
          </a:p>
        </p:txBody>
      </p:sp>
      <p:sp>
        <p:nvSpPr>
          <p:cNvPr id="17" name="Rectangle 16"/>
          <p:cNvSpPr/>
          <p:nvPr/>
        </p:nvSpPr>
        <p:spPr>
          <a:xfrm>
            <a:off x="762000" y="828736"/>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23" name="TextBox 22"/>
          <p:cNvSpPr txBox="1"/>
          <p:nvPr/>
        </p:nvSpPr>
        <p:spPr>
          <a:xfrm>
            <a:off x="4032269" y="874456"/>
            <a:ext cx="7711627" cy="2739211"/>
          </a:xfrm>
          <a:prstGeom prst="rect">
            <a:avLst/>
          </a:prstGeom>
          <a:noFill/>
        </p:spPr>
        <p:txBody>
          <a:bodyPr wrap="square" rtlCol="0">
            <a:spAutoFit/>
          </a:bodyPr>
          <a:lstStyle/>
          <a:p>
            <a:r>
              <a:rPr lang="en-US" sz="2800" dirty="0">
                <a:solidFill>
                  <a:schemeClr val="bg1"/>
                </a:solidFill>
                <a:latin typeface="Arial Black"/>
                <a:cs typeface="Arial Black"/>
              </a:rPr>
              <a:t>In the United States</a:t>
            </a:r>
            <a:endParaRPr lang="en-US" sz="2800" dirty="0">
              <a:solidFill>
                <a:schemeClr val="bg1"/>
              </a:solidFill>
              <a:latin typeface="Calibri"/>
              <a:cs typeface="Calibri"/>
            </a:endParaRPr>
          </a:p>
          <a:p>
            <a:pPr marL="342900" indent="-342900">
              <a:buFont typeface="Arial" panose="020B0604020202020204" pitchFamily="34" charset="0"/>
              <a:buChar char="•"/>
            </a:pPr>
            <a:r>
              <a:rPr lang="en-US" sz="2400" dirty="0" smtClean="0">
                <a:solidFill>
                  <a:schemeClr val="bg1"/>
                </a:solidFill>
                <a:latin typeface="Calibri"/>
                <a:cs typeface="Calibri"/>
              </a:rPr>
              <a:t>4.9 </a:t>
            </a:r>
            <a:r>
              <a:rPr lang="en-US" sz="2400" dirty="0">
                <a:solidFill>
                  <a:schemeClr val="bg1"/>
                </a:solidFill>
                <a:latin typeface="Calibri"/>
                <a:cs typeface="Calibri"/>
              </a:rPr>
              <a:t>million infants are delivered annually.</a:t>
            </a:r>
          </a:p>
          <a:p>
            <a:pPr marL="342900" indent="-342900">
              <a:buFont typeface="Arial" panose="020B0604020202020204" pitchFamily="34" charset="0"/>
              <a:buChar char="•"/>
            </a:pPr>
            <a:r>
              <a:rPr lang="en-US" sz="2400" dirty="0" smtClean="0">
                <a:solidFill>
                  <a:schemeClr val="bg1"/>
                </a:solidFill>
                <a:latin typeface="Calibri"/>
                <a:cs typeface="Calibri"/>
              </a:rPr>
              <a:t>50% of infants have mothers that were either </a:t>
            </a:r>
            <a:r>
              <a:rPr lang="en-US" sz="2400" dirty="0">
                <a:solidFill>
                  <a:schemeClr val="bg1"/>
                </a:solidFill>
                <a:latin typeface="Calibri"/>
                <a:cs typeface="Calibri"/>
              </a:rPr>
              <a:t>overweight (25.6%) or had obesity (24.8%) before becoming pregnant</a:t>
            </a:r>
            <a:r>
              <a:rPr lang="en-US" sz="2400" dirty="0" smtClean="0">
                <a:solidFill>
                  <a:schemeClr val="bg1"/>
                </a:solidFill>
                <a:latin typeface="Calibri"/>
                <a:cs typeface="Calibri"/>
              </a:rPr>
              <a:t>.</a:t>
            </a:r>
          </a:p>
          <a:p>
            <a:pPr marL="342900" indent="-342900">
              <a:buFont typeface="Arial" panose="020B0604020202020204" pitchFamily="34" charset="0"/>
              <a:buChar char="•"/>
            </a:pPr>
            <a:r>
              <a:rPr lang="en-US" sz="2400" dirty="0" smtClean="0">
                <a:solidFill>
                  <a:schemeClr val="bg1"/>
                </a:solidFill>
                <a:latin typeface="Calibri"/>
                <a:cs typeface="Calibri"/>
              </a:rPr>
              <a:t>Maternal obesity increases infant risk of:</a:t>
            </a:r>
          </a:p>
          <a:p>
            <a:pPr marL="800100" lvl="1" indent="-342900">
              <a:buFont typeface="Arial" panose="020B0604020202020204" pitchFamily="34" charset="0"/>
              <a:buChar char="•"/>
            </a:pPr>
            <a:r>
              <a:rPr lang="en-US" sz="2400" dirty="0" smtClean="0">
                <a:solidFill>
                  <a:schemeClr val="bg1"/>
                </a:solidFill>
                <a:latin typeface="Calibri"/>
                <a:cs typeface="Calibri"/>
              </a:rPr>
              <a:t>Obesity &amp; Cardiovascular disease</a:t>
            </a:r>
            <a:endParaRPr lang="en-US" sz="2400" dirty="0">
              <a:solidFill>
                <a:schemeClr val="bg1"/>
              </a:solidFill>
              <a:latin typeface="Calibri"/>
              <a:cs typeface="Calibri"/>
            </a:endParaRPr>
          </a:p>
        </p:txBody>
      </p:sp>
      <p:grpSp>
        <p:nvGrpSpPr>
          <p:cNvPr id="12" name="Group 6"/>
          <p:cNvGrpSpPr>
            <a:grpSpLocks/>
          </p:cNvGrpSpPr>
          <p:nvPr/>
        </p:nvGrpSpPr>
        <p:grpSpPr bwMode="auto">
          <a:xfrm>
            <a:off x="762000" y="1239955"/>
            <a:ext cx="2978170" cy="4189554"/>
            <a:chOff x="224917" y="-123919"/>
            <a:chExt cx="4743450" cy="6248399"/>
          </a:xfrm>
        </p:grpSpPr>
        <p:pic>
          <p:nvPicPr>
            <p:cNvPr id="14" name="Picture 2" descr="http://img.timeinc.net/time/magazine/archive/covers/2010/1101101004_400.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17" y="-123919"/>
              <a:ext cx="4743450" cy="624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5"/>
            <p:cNvSpPr txBox="1">
              <a:spLocks noChangeArrowheads="1"/>
            </p:cNvSpPr>
            <p:nvPr/>
          </p:nvSpPr>
          <p:spPr bwMode="auto">
            <a:xfrm>
              <a:off x="429035" y="5469002"/>
              <a:ext cx="2355619" cy="45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7000"/>
                </a:lnSpc>
                <a:spcAft>
                  <a:spcPts val="888"/>
                </a:spcAft>
                <a:buClr>
                  <a:srgbClr val="000000"/>
                </a:buClr>
                <a:buSzPct val="100000"/>
                <a:buFont typeface="Arial" pitchFamily="34" charset="0"/>
                <a:buChar char="•"/>
                <a:defRPr sz="2000">
                  <a:solidFill>
                    <a:srgbClr val="000000"/>
                  </a:solidFill>
                  <a:latin typeface="Times New Roman" pitchFamily="18" charset="0"/>
                </a:defRPr>
              </a:lvl1pPr>
              <a:lvl2pPr marL="742950" indent="-285750" eaLnBrk="0" hangingPunct="0">
                <a:lnSpc>
                  <a:spcPct val="97000"/>
                </a:lnSpc>
                <a:spcAft>
                  <a:spcPts val="1138"/>
                </a:spcAft>
                <a:buClr>
                  <a:srgbClr val="000000"/>
                </a:buClr>
                <a:buSzPct val="75000"/>
                <a:buFont typeface="StarSymbol" charset="0"/>
                <a:buChar char="–"/>
                <a:defRPr sz="2600">
                  <a:solidFill>
                    <a:srgbClr val="000000"/>
                  </a:solidFill>
                  <a:latin typeface="Times New Roman" pitchFamily="18" charset="0"/>
                </a:defRPr>
              </a:lvl2pPr>
              <a:lvl3pPr marL="1143000" indent="-228600" eaLnBrk="0" hangingPunct="0">
                <a:lnSpc>
                  <a:spcPct val="97000"/>
                </a:lnSpc>
                <a:spcAft>
                  <a:spcPts val="850"/>
                </a:spcAft>
                <a:buClr>
                  <a:srgbClr val="000000"/>
                </a:buClr>
                <a:buSzPct val="45000"/>
                <a:buFont typeface="StarSymbol" charset="0"/>
                <a:buChar char="●"/>
                <a:defRPr sz="2400">
                  <a:solidFill>
                    <a:srgbClr val="000000"/>
                  </a:solidFill>
                  <a:latin typeface="Times New Roman" pitchFamily="18" charset="0"/>
                </a:defRPr>
              </a:lvl3pPr>
              <a:lvl4pPr marL="1600200" indent="-228600" eaLnBrk="0" hangingPunct="0">
                <a:lnSpc>
                  <a:spcPct val="97000"/>
                </a:lnSpc>
                <a:spcAft>
                  <a:spcPts val="575"/>
                </a:spcAft>
                <a:buClr>
                  <a:srgbClr val="000000"/>
                </a:buClr>
                <a:buSzPct val="75000"/>
                <a:buFont typeface="StarSymbol" charset="0"/>
                <a:buChar char="–"/>
                <a:defRPr sz="2000">
                  <a:solidFill>
                    <a:srgbClr val="000000"/>
                  </a:solidFill>
                  <a:latin typeface="Times New Roman" pitchFamily="18" charset="0"/>
                </a:defRPr>
              </a:lvl4pPr>
              <a:lvl5pPr marL="2057400" indent="-228600" eaLnBrk="0" hangingPunct="0">
                <a:lnSpc>
                  <a:spcPct val="97000"/>
                </a:lnSpc>
                <a:spcAft>
                  <a:spcPts val="288"/>
                </a:spcAft>
                <a:buClr>
                  <a:srgbClr val="000000"/>
                </a:buClr>
                <a:buSzPct val="45000"/>
                <a:buFont typeface="StarSymbol" charset="0"/>
                <a:buChar char="●"/>
                <a:defRPr sz="2000">
                  <a:solidFill>
                    <a:srgbClr val="000000"/>
                  </a:solidFill>
                  <a:latin typeface="Times New Roman" pitchFamily="18" charset="0"/>
                </a:defRPr>
              </a:lvl5pPr>
              <a:lvl6pPr marL="2514600" indent="-228600" eaLnBrk="0" fontAlgn="base" hangingPunct="0">
                <a:lnSpc>
                  <a:spcPct val="97000"/>
                </a:lnSpc>
                <a:spcBef>
                  <a:spcPct val="0"/>
                </a:spcBef>
                <a:spcAft>
                  <a:spcPts val="288"/>
                </a:spcAft>
                <a:buClr>
                  <a:srgbClr val="000000"/>
                </a:buClr>
                <a:buSzPct val="45000"/>
                <a:buFont typeface="StarSymbol" charset="0"/>
                <a:buChar char="●"/>
                <a:defRPr sz="2000">
                  <a:solidFill>
                    <a:srgbClr val="000000"/>
                  </a:solidFill>
                  <a:latin typeface="Times New Roman" pitchFamily="18" charset="0"/>
                </a:defRPr>
              </a:lvl6pPr>
              <a:lvl7pPr marL="2971800" indent="-228600" eaLnBrk="0" fontAlgn="base" hangingPunct="0">
                <a:lnSpc>
                  <a:spcPct val="97000"/>
                </a:lnSpc>
                <a:spcBef>
                  <a:spcPct val="0"/>
                </a:spcBef>
                <a:spcAft>
                  <a:spcPts val="288"/>
                </a:spcAft>
                <a:buClr>
                  <a:srgbClr val="000000"/>
                </a:buClr>
                <a:buSzPct val="45000"/>
                <a:buFont typeface="StarSymbol" charset="0"/>
                <a:buChar char="●"/>
                <a:defRPr sz="2000">
                  <a:solidFill>
                    <a:srgbClr val="000000"/>
                  </a:solidFill>
                  <a:latin typeface="Times New Roman" pitchFamily="18" charset="0"/>
                </a:defRPr>
              </a:lvl7pPr>
              <a:lvl8pPr marL="3429000" indent="-228600" eaLnBrk="0" fontAlgn="base" hangingPunct="0">
                <a:lnSpc>
                  <a:spcPct val="97000"/>
                </a:lnSpc>
                <a:spcBef>
                  <a:spcPct val="0"/>
                </a:spcBef>
                <a:spcAft>
                  <a:spcPts val="288"/>
                </a:spcAft>
                <a:buClr>
                  <a:srgbClr val="000000"/>
                </a:buClr>
                <a:buSzPct val="45000"/>
                <a:buFont typeface="StarSymbol" charset="0"/>
                <a:buChar char="●"/>
                <a:defRPr sz="2000">
                  <a:solidFill>
                    <a:srgbClr val="000000"/>
                  </a:solidFill>
                  <a:latin typeface="Times New Roman" pitchFamily="18" charset="0"/>
                </a:defRPr>
              </a:lvl8pPr>
              <a:lvl9pPr marL="3886200" indent="-228600" eaLnBrk="0" fontAlgn="base" hangingPunct="0">
                <a:lnSpc>
                  <a:spcPct val="97000"/>
                </a:lnSpc>
                <a:spcBef>
                  <a:spcPct val="0"/>
                </a:spcBef>
                <a:spcAft>
                  <a:spcPts val="288"/>
                </a:spcAft>
                <a:buClr>
                  <a:srgbClr val="000000"/>
                </a:buClr>
                <a:buSzPct val="45000"/>
                <a:buFont typeface="StarSymbol" charset="0"/>
                <a:buChar char="●"/>
                <a:defRPr sz="2000">
                  <a:solidFill>
                    <a:srgbClr val="000000"/>
                  </a:solidFill>
                  <a:latin typeface="Times New Roman" pitchFamily="18" charset="0"/>
                </a:defRPr>
              </a:lvl9pPr>
            </a:lstStyle>
            <a:p>
              <a:pPr eaLnBrk="1" hangingPunct="1">
                <a:lnSpc>
                  <a:spcPct val="100000"/>
                </a:lnSpc>
                <a:spcBef>
                  <a:spcPct val="50000"/>
                </a:spcBef>
                <a:spcAft>
                  <a:spcPct val="0"/>
                </a:spcAft>
                <a:buClrTx/>
                <a:buSzTx/>
                <a:buFontTx/>
                <a:buNone/>
              </a:pPr>
              <a:r>
                <a:rPr lang="en-US" altLang="en-US" sz="1400" dirty="0">
                  <a:latin typeface="Arial" pitchFamily="34" charset="0"/>
                </a:rPr>
                <a:t>October 6, 2010</a:t>
              </a:r>
            </a:p>
          </p:txBody>
        </p:sp>
      </p:grpSp>
      <p:sp>
        <p:nvSpPr>
          <p:cNvPr id="3" name="TextBox 2"/>
          <p:cNvSpPr txBox="1"/>
          <p:nvPr/>
        </p:nvSpPr>
        <p:spPr>
          <a:xfrm>
            <a:off x="1226128" y="5562600"/>
            <a:ext cx="2286000" cy="1015663"/>
          </a:xfrm>
          <a:prstGeom prst="rect">
            <a:avLst/>
          </a:prstGeom>
          <a:noFill/>
        </p:spPr>
        <p:txBody>
          <a:bodyPr wrap="square" rtlCol="0">
            <a:spAutoFit/>
          </a:bodyPr>
          <a:lstStyle/>
          <a:p>
            <a:r>
              <a:rPr lang="en-US" sz="6000" dirty="0" smtClean="0">
                <a:solidFill>
                  <a:schemeClr val="bg1"/>
                </a:solidFill>
                <a:latin typeface="Calibri" panose="020F0502020204030204" pitchFamily="34" charset="0"/>
                <a:cs typeface="Calibri" panose="020F0502020204030204" pitchFamily="34" charset="0"/>
              </a:rPr>
              <a:t>How?</a:t>
            </a:r>
            <a:endParaRPr lang="en-US" sz="6000" dirty="0">
              <a:solidFill>
                <a:schemeClr val="bg1"/>
              </a:solidFill>
              <a:latin typeface="Calibri" panose="020F0502020204030204" pitchFamily="34" charset="0"/>
              <a:cs typeface="Calibri" panose="020F0502020204030204" pitchFamily="34" charset="0"/>
            </a:endParaRPr>
          </a:p>
        </p:txBody>
      </p:sp>
      <p:sp>
        <p:nvSpPr>
          <p:cNvPr id="4" name="Rectangle 3"/>
          <p:cNvSpPr/>
          <p:nvPr/>
        </p:nvSpPr>
        <p:spPr>
          <a:xfrm>
            <a:off x="4032269" y="3683744"/>
            <a:ext cx="6657527" cy="2739211"/>
          </a:xfrm>
          <a:prstGeom prst="rect">
            <a:avLst/>
          </a:prstGeom>
        </p:spPr>
        <p:txBody>
          <a:bodyPr wrap="square">
            <a:spAutoFit/>
          </a:bodyPr>
          <a:lstStyle/>
          <a:p>
            <a:r>
              <a:rPr lang="en-US" sz="2800" b="1" dirty="0">
                <a:solidFill>
                  <a:schemeClr val="bg1"/>
                </a:solidFill>
                <a:latin typeface="Calibri"/>
                <a:cs typeface="Calibri"/>
              </a:rPr>
              <a:t>Breastfeeding</a:t>
            </a:r>
            <a:r>
              <a:rPr lang="en-US" sz="2400" dirty="0">
                <a:solidFill>
                  <a:schemeClr val="bg1"/>
                </a:solidFill>
                <a:latin typeface="Calibri"/>
                <a:cs typeface="Calibri"/>
              </a:rPr>
              <a:t> </a:t>
            </a:r>
          </a:p>
          <a:p>
            <a:pPr marL="342900" indent="-342900">
              <a:buFont typeface="Arial" panose="020B0604020202020204" pitchFamily="34" charset="0"/>
              <a:buChar char="•"/>
            </a:pPr>
            <a:r>
              <a:rPr lang="en-US" sz="2400" dirty="0">
                <a:solidFill>
                  <a:schemeClr val="bg1"/>
                </a:solidFill>
                <a:latin typeface="Calibri"/>
                <a:cs typeface="Calibri"/>
              </a:rPr>
              <a:t>8-10 million women are pregnant or </a:t>
            </a:r>
            <a:r>
              <a:rPr lang="en-US" sz="2400" dirty="0" smtClean="0">
                <a:solidFill>
                  <a:schemeClr val="bg1"/>
                </a:solidFill>
                <a:latin typeface="Calibri"/>
                <a:cs typeface="Calibri"/>
              </a:rPr>
              <a:t>lactating.</a:t>
            </a:r>
          </a:p>
          <a:p>
            <a:pPr marL="342900" indent="-342900">
              <a:buFont typeface="Arial" panose="020B0604020202020204" pitchFamily="34" charset="0"/>
              <a:buChar char="•"/>
            </a:pPr>
            <a:r>
              <a:rPr lang="en-US" sz="2400" dirty="0" smtClean="0">
                <a:solidFill>
                  <a:schemeClr val="bg1"/>
                </a:solidFill>
                <a:latin typeface="Calibri"/>
                <a:cs typeface="Calibri"/>
              </a:rPr>
              <a:t>Only 1 in 4 children are exclusive breastfeeding thru 6 months of life.</a:t>
            </a:r>
            <a:endParaRPr lang="en-US" sz="2400" dirty="0">
              <a:solidFill>
                <a:schemeClr val="bg1"/>
              </a:solidFill>
              <a:latin typeface="Calibri"/>
              <a:cs typeface="Calibri"/>
            </a:endParaRPr>
          </a:p>
          <a:p>
            <a:pPr marL="342900" indent="-342900">
              <a:buFont typeface="Arial" panose="020B0604020202020204" pitchFamily="34" charset="0"/>
              <a:buChar char="•"/>
            </a:pPr>
            <a:r>
              <a:rPr lang="en-US" sz="2400" dirty="0">
                <a:solidFill>
                  <a:schemeClr val="bg1"/>
                </a:solidFill>
                <a:latin typeface="Calibri"/>
                <a:cs typeface="Calibri"/>
              </a:rPr>
              <a:t>Breastfeeding reduces infant </a:t>
            </a:r>
            <a:r>
              <a:rPr lang="en-US" sz="2400" dirty="0" smtClean="0">
                <a:solidFill>
                  <a:schemeClr val="bg1"/>
                </a:solidFill>
                <a:latin typeface="Calibri"/>
                <a:cs typeface="Calibri"/>
              </a:rPr>
              <a:t>risk </a:t>
            </a:r>
            <a:r>
              <a:rPr lang="en-US" sz="2400" dirty="0">
                <a:solidFill>
                  <a:schemeClr val="bg1"/>
                </a:solidFill>
                <a:latin typeface="Calibri"/>
                <a:cs typeface="Calibri"/>
              </a:rPr>
              <a:t>of :</a:t>
            </a:r>
          </a:p>
          <a:p>
            <a:pPr marL="800100" lvl="1" indent="-342900">
              <a:buFont typeface="Arial" panose="020B0604020202020204" pitchFamily="34" charset="0"/>
              <a:buChar char="•"/>
            </a:pPr>
            <a:r>
              <a:rPr lang="en-US" sz="2400" dirty="0" smtClean="0">
                <a:solidFill>
                  <a:schemeClr val="bg1"/>
                </a:solidFill>
                <a:latin typeface="Calibri"/>
                <a:cs typeface="Calibri"/>
              </a:rPr>
              <a:t>Obesity &amp; Cardiovascular </a:t>
            </a:r>
            <a:r>
              <a:rPr lang="en-US" sz="2400" dirty="0">
                <a:solidFill>
                  <a:schemeClr val="bg1"/>
                </a:solidFill>
                <a:latin typeface="Calibri"/>
                <a:cs typeface="Calibri"/>
              </a:rPr>
              <a:t>disease</a:t>
            </a:r>
          </a:p>
          <a:p>
            <a:pPr marL="800100" lvl="1" indent="-342900">
              <a:buFont typeface="Arial" panose="020B0604020202020204" pitchFamily="34" charset="0"/>
              <a:buChar char="•"/>
            </a:pPr>
            <a:r>
              <a:rPr lang="en-US" sz="2400" u="sng" dirty="0">
                <a:solidFill>
                  <a:schemeClr val="bg1"/>
                </a:solidFill>
                <a:latin typeface="Calibri"/>
                <a:cs typeface="Calibri"/>
              </a:rPr>
              <a:t>Independent of maternal BMI</a:t>
            </a:r>
          </a:p>
        </p:txBody>
      </p:sp>
    </p:spTree>
    <p:extLst>
      <p:ext uri="{BB962C8B-B14F-4D97-AF65-F5344CB8AC3E}">
        <p14:creationId xmlns:p14="http://schemas.microsoft.com/office/powerpoint/2010/main" val="1262133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1256931" y="3959749"/>
            <a:ext cx="1887527" cy="21170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378" y="325680"/>
            <a:ext cx="10820400" cy="430887"/>
          </a:xfrm>
        </p:spPr>
        <p:txBody>
          <a:bodyPr/>
          <a:lstStyle/>
          <a:p>
            <a:r>
              <a:rPr lang="en-US" sz="2800" b="1" cap="all" dirty="0" smtClean="0">
                <a:solidFill>
                  <a:schemeClr val="bg1"/>
                </a:solidFill>
                <a:latin typeface="Arial Black"/>
                <a:ea typeface="Museo Slab 900" charset="0"/>
                <a:cs typeface="Arial Black"/>
              </a:rPr>
              <a:t>Research interests</a:t>
            </a:r>
            <a:endParaRPr lang="en-US" sz="2800" b="1" cap="all" dirty="0">
              <a:solidFill>
                <a:schemeClr val="bg1"/>
              </a:solidFill>
              <a:latin typeface="Arial Black"/>
              <a:ea typeface="Museo Slab 900" charset="0"/>
              <a:cs typeface="Arial Black"/>
            </a:endParaRPr>
          </a:p>
        </p:txBody>
      </p:sp>
      <p:sp>
        <p:nvSpPr>
          <p:cNvPr id="17" name="Rectangle 16"/>
          <p:cNvSpPr/>
          <p:nvPr/>
        </p:nvSpPr>
        <p:spPr>
          <a:xfrm>
            <a:off x="685800" y="899249"/>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12" name="TextBox 11"/>
          <p:cNvSpPr txBox="1"/>
          <p:nvPr/>
        </p:nvSpPr>
        <p:spPr>
          <a:xfrm>
            <a:off x="638908" y="999993"/>
            <a:ext cx="11324492" cy="1569660"/>
          </a:xfrm>
          <a:prstGeom prst="rect">
            <a:avLst/>
          </a:prstGeom>
          <a:noFill/>
        </p:spPr>
        <p:txBody>
          <a:bodyPr wrap="square" rtlCol="0">
            <a:spAutoFit/>
          </a:bodyPr>
          <a:lstStyle/>
          <a:p>
            <a:r>
              <a:rPr lang="en-US" sz="2400" u="sng" dirty="0" smtClean="0">
                <a:solidFill>
                  <a:schemeClr val="bg1"/>
                </a:solidFill>
                <a:latin typeface="Arial" panose="020B0604020202020204" pitchFamily="34" charset="0"/>
                <a:cs typeface="Arial" panose="020B0604020202020204" pitchFamily="34" charset="0"/>
              </a:rPr>
              <a:t>Precision Public Health</a:t>
            </a:r>
            <a:r>
              <a:rPr lang="en-US" sz="2400" dirty="0" smtClean="0">
                <a:solidFill>
                  <a:schemeClr val="bg1"/>
                </a:solidFill>
                <a:latin typeface="Arial" panose="020B0604020202020204" pitchFamily="34" charset="0"/>
                <a:cs typeface="Arial" panose="020B0604020202020204" pitchFamily="34" charset="0"/>
              </a:rPr>
              <a:t>: How does breastfeeding impacts infant outcomes?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Natural language processing of clinical notes in mom-baby EHR</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Geocoding using zip-code to determine the social determinants of health</a:t>
            </a:r>
          </a:p>
          <a:p>
            <a:pPr lvl="1"/>
            <a:endParaRPr lang="en-US" sz="24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CDCBF39-E8FC-4343-98C1-3504784885F7}"/>
              </a:ext>
            </a:extLst>
          </p:cNvPr>
          <p:cNvSpPr txBox="1"/>
          <p:nvPr/>
        </p:nvSpPr>
        <p:spPr>
          <a:xfrm>
            <a:off x="7924800" y="5367821"/>
            <a:ext cx="990600" cy="369332"/>
          </a:xfrm>
          <a:prstGeom prst="rect">
            <a:avLst/>
          </a:prstGeom>
          <a:noFill/>
        </p:spPr>
        <p:txBody>
          <a:bodyPr wrap="square" rtlCol="0">
            <a:spAutoFit/>
          </a:bodyPr>
          <a:lstStyle/>
          <a:p>
            <a:r>
              <a:rPr lang="en-US" dirty="0"/>
              <a:t>N=100</a:t>
            </a:r>
          </a:p>
        </p:txBody>
      </p:sp>
      <p:sp>
        <p:nvSpPr>
          <p:cNvPr id="5" name="Rectangle 4"/>
          <p:cNvSpPr/>
          <p:nvPr/>
        </p:nvSpPr>
        <p:spPr>
          <a:xfrm>
            <a:off x="8153400" y="6443246"/>
            <a:ext cx="3733799" cy="338554"/>
          </a:xfrm>
          <a:prstGeom prst="rect">
            <a:avLst/>
          </a:prstGeom>
        </p:spPr>
        <p:txBody>
          <a:bodyPr wrap="square">
            <a:spAutoFit/>
          </a:bodyPr>
          <a:lstStyle/>
          <a:p>
            <a:r>
              <a:rPr lang="en-US" sz="1600" dirty="0" smtClean="0">
                <a:solidFill>
                  <a:schemeClr val="bg1"/>
                </a:solidFill>
              </a:rPr>
              <a:t>Icons by </a:t>
            </a:r>
            <a:r>
              <a:rPr lang="en-US" sz="1600" dirty="0">
                <a:solidFill>
                  <a:schemeClr val="bg1"/>
                </a:solidFill>
              </a:rPr>
              <a:t>Matt Daigle - </a:t>
            </a:r>
            <a:r>
              <a:rPr lang="en-US" sz="1600" dirty="0" smtClean="0">
                <a:solidFill>
                  <a:schemeClr val="bg1"/>
                </a:solidFill>
              </a:rPr>
              <a:t>Mothering.com</a:t>
            </a:r>
            <a:endParaRPr lang="en-US" sz="1600" dirty="0">
              <a:solidFill>
                <a:schemeClr val="bg1"/>
              </a:solidFill>
            </a:endParaRPr>
          </a:p>
        </p:txBody>
      </p:sp>
      <p:sp>
        <p:nvSpPr>
          <p:cNvPr id="9" name="Rounded Rectangle 8"/>
          <p:cNvSpPr/>
          <p:nvPr/>
        </p:nvSpPr>
        <p:spPr>
          <a:xfrm>
            <a:off x="7720937" y="3886200"/>
            <a:ext cx="1981200" cy="223661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750" y="4111970"/>
            <a:ext cx="1657347" cy="1884320"/>
          </a:xfrm>
          <a:prstGeom prst="rect">
            <a:avLst/>
          </a:prstGeom>
          <a:ln>
            <a:noFill/>
          </a:ln>
        </p:spPr>
      </p:pic>
      <p:sp>
        <p:nvSpPr>
          <p:cNvPr id="13" name="Right Arrow 12"/>
          <p:cNvSpPr/>
          <p:nvPr/>
        </p:nvSpPr>
        <p:spPr>
          <a:xfrm>
            <a:off x="3345690" y="4463225"/>
            <a:ext cx="4281267" cy="877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081" y="4111970"/>
            <a:ext cx="1724025" cy="1724025"/>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4111970"/>
            <a:ext cx="1925258" cy="1925258"/>
          </a:xfrm>
          <a:prstGeom prst="rect">
            <a:avLst/>
          </a:prstGeom>
        </p:spPr>
      </p:pic>
      <p:sp>
        <p:nvSpPr>
          <p:cNvPr id="3" name="Rectangle 2"/>
          <p:cNvSpPr/>
          <p:nvPr/>
        </p:nvSpPr>
        <p:spPr>
          <a:xfrm>
            <a:off x="753359" y="3004958"/>
            <a:ext cx="10600441" cy="830997"/>
          </a:xfrm>
          <a:prstGeom prst="rect">
            <a:avLst/>
          </a:prstGeom>
        </p:spPr>
        <p:txBody>
          <a:bodyPr wrap="square">
            <a:spAutoFit/>
          </a:bodyPr>
          <a:lstStyle/>
          <a:p>
            <a:r>
              <a:rPr lang="en-US" sz="2400" u="sng" dirty="0" smtClean="0">
                <a:solidFill>
                  <a:schemeClr val="bg1"/>
                </a:solidFill>
                <a:latin typeface="Arial" panose="020B0604020202020204" pitchFamily="34" charset="0"/>
                <a:cs typeface="Arial" panose="020B0604020202020204" pitchFamily="34" charset="0"/>
              </a:rPr>
              <a:t>Precision Medicine: </a:t>
            </a:r>
            <a:r>
              <a:rPr lang="en-US" sz="2400" dirty="0" smtClean="0">
                <a:solidFill>
                  <a:schemeClr val="bg1"/>
                </a:solidFill>
                <a:latin typeface="Arial" panose="020B0604020202020204" pitchFamily="34" charset="0"/>
                <a:cs typeface="Arial" panose="020B0604020202020204" pitchFamily="34" charset="0"/>
              </a:rPr>
              <a:t>What </a:t>
            </a:r>
            <a:r>
              <a:rPr lang="en-US" sz="2400" dirty="0">
                <a:solidFill>
                  <a:schemeClr val="bg1"/>
                </a:solidFill>
                <a:latin typeface="Arial" panose="020B0604020202020204" pitchFamily="34" charset="0"/>
                <a:cs typeface="Arial" panose="020B0604020202020204" pitchFamily="34" charset="0"/>
              </a:rPr>
              <a:t>role does </a:t>
            </a:r>
            <a:r>
              <a:rPr lang="en-US" sz="2400" dirty="0" smtClean="0">
                <a:solidFill>
                  <a:schemeClr val="bg1"/>
                </a:solidFill>
                <a:latin typeface="Arial" panose="020B0604020202020204" pitchFamily="34" charset="0"/>
                <a:cs typeface="Arial" panose="020B0604020202020204" pitchFamily="34" charset="0"/>
              </a:rPr>
              <a:t>microbe-host interactions </a:t>
            </a:r>
            <a:r>
              <a:rPr lang="en-US" sz="2400" dirty="0">
                <a:solidFill>
                  <a:schemeClr val="bg1"/>
                </a:solidFill>
                <a:latin typeface="Arial" panose="020B0604020202020204" pitchFamily="34" charset="0"/>
                <a:cs typeface="Arial" panose="020B0604020202020204" pitchFamily="34" charset="0"/>
              </a:rPr>
              <a:t>play in mediating the health benefits of breastfeeding?</a:t>
            </a:r>
          </a:p>
        </p:txBody>
      </p:sp>
      <p:sp>
        <p:nvSpPr>
          <p:cNvPr id="4" name="Rectangle 3"/>
          <p:cNvSpPr/>
          <p:nvPr/>
        </p:nvSpPr>
        <p:spPr>
          <a:xfrm>
            <a:off x="776802" y="2819400"/>
            <a:ext cx="10424598" cy="3429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1247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Pediatric obesity in </a:t>
            </a:r>
            <a:r>
              <a:rPr lang="en-US" sz="2800" b="1" cap="all" dirty="0" err="1">
                <a:solidFill>
                  <a:schemeClr val="bg1"/>
                </a:solidFill>
                <a:latin typeface="Arial Black"/>
                <a:ea typeface="Museo Slab 900" charset="0"/>
                <a:cs typeface="Arial Black"/>
              </a:rPr>
              <a:t>florida</a:t>
            </a:r>
            <a:endParaRPr lang="en-US" sz="2800" b="1" cap="all" dirty="0">
              <a:solidFill>
                <a:schemeClr val="bg1"/>
              </a:solidFill>
              <a:latin typeface="Arial Black"/>
              <a:ea typeface="Museo Slab 900" charset="0"/>
              <a:cs typeface="Arial Black"/>
            </a:endParaRP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049" y="1441326"/>
            <a:ext cx="4140901" cy="3381179"/>
          </a:xfrm>
          <a:prstGeom prst="rect">
            <a:avLst/>
          </a:prstGeom>
        </p:spPr>
      </p:pic>
      <p:sp>
        <p:nvSpPr>
          <p:cNvPr id="4" name="TextBox 3"/>
          <p:cNvSpPr txBox="1"/>
          <p:nvPr/>
        </p:nvSpPr>
        <p:spPr>
          <a:xfrm>
            <a:off x="7086600" y="5638800"/>
            <a:ext cx="5181600"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Lemas et al. </a:t>
            </a:r>
            <a:r>
              <a:rPr lang="en-US" sz="1400" u="sng" dirty="0" err="1">
                <a:solidFill>
                  <a:schemeClr val="bg1"/>
                </a:solidFill>
                <a:latin typeface="Arial" panose="020B0604020202020204" pitchFamily="34" charset="0"/>
                <a:cs typeface="Arial" panose="020B0604020202020204" pitchFamily="34" charset="0"/>
                <a:hlinkClick r:id="rId4" tooltip="Obesity research &amp; clinical practice.">
                  <a:extLst>
                    <a:ext uri="{A12FA001-AC4F-418D-AE19-62706E023703}">
                      <ahyp:hlinkClr xmlns:ahyp="http://schemas.microsoft.com/office/drawing/2018/hyperlinkcolor" xmlns="" val="tx"/>
                    </a:ext>
                  </a:extLst>
                </a:hlinkClick>
              </a:rPr>
              <a:t>Obes</a:t>
            </a:r>
            <a:r>
              <a:rPr lang="en-US" sz="1400" u="sng" dirty="0">
                <a:solidFill>
                  <a:schemeClr val="bg1"/>
                </a:solidFill>
                <a:latin typeface="Arial" panose="020B0604020202020204" pitchFamily="34" charset="0"/>
                <a:cs typeface="Arial" panose="020B0604020202020204" pitchFamily="34" charset="0"/>
                <a:hlinkClick r:id="rId4" tooltip="Obesity research &amp; clinical practice.">
                  <a:extLst>
                    <a:ext uri="{A12FA001-AC4F-418D-AE19-62706E023703}">
                      <ahyp:hlinkClr xmlns:ahyp="http://schemas.microsoft.com/office/drawing/2018/hyperlinkcolor" xmlns="" val="tx"/>
                    </a:ext>
                  </a:extLst>
                </a:hlinkClick>
              </a:rPr>
              <a:t> Res Clin </a:t>
            </a:r>
            <a:r>
              <a:rPr lang="en-US" sz="1400" u="sng" dirty="0" err="1">
                <a:solidFill>
                  <a:schemeClr val="bg1"/>
                </a:solidFill>
                <a:latin typeface="Arial" panose="020B0604020202020204" pitchFamily="34" charset="0"/>
                <a:cs typeface="Arial" panose="020B0604020202020204" pitchFamily="34" charset="0"/>
                <a:hlinkClick r:id="rId4" tooltip="Obesity research &amp; clinical practice.">
                  <a:extLst>
                    <a:ext uri="{A12FA001-AC4F-418D-AE19-62706E023703}">
                      <ahyp:hlinkClr xmlns:ahyp="http://schemas.microsoft.com/office/drawing/2018/hyperlinkcolor" xmlns="" val="tx"/>
                    </a:ext>
                  </a:extLst>
                </a:hlinkClick>
              </a:rPr>
              <a:t>Pract</a:t>
            </a:r>
            <a:r>
              <a:rPr lang="en-US" sz="1400" u="sng" dirty="0">
                <a:solidFill>
                  <a:schemeClr val="bg1"/>
                </a:solidFill>
                <a:latin typeface="Arial" panose="020B0604020202020204" pitchFamily="34" charset="0"/>
                <a:cs typeface="Arial" panose="020B0604020202020204" pitchFamily="34" charset="0"/>
                <a:hlinkClick r:id="rId4" tooltip="Obesity research &amp; clinical practice.">
                  <a:extLst>
                    <a:ext uri="{A12FA001-AC4F-418D-AE19-62706E023703}">
                      <ahyp:hlinkClr xmlns:ahyp="http://schemas.microsoft.com/office/drawing/2018/hyperlinkcolor" xmlns="" val="tx"/>
                    </a:ext>
                  </a:extLst>
                </a:hlinkClick>
              </a:rPr>
              <a:t>.</a:t>
            </a:r>
            <a:r>
              <a:rPr lang="en-US" sz="1400" dirty="0">
                <a:solidFill>
                  <a:schemeClr val="bg1"/>
                </a:solidFill>
                <a:latin typeface="Arial" panose="020B0604020202020204" pitchFamily="34" charset="0"/>
                <a:cs typeface="Arial" panose="020B0604020202020204" pitchFamily="34" charset="0"/>
              </a:rPr>
              <a:t> 2019 Jan - Feb;13(1):12-15</a:t>
            </a:r>
          </a:p>
        </p:txBody>
      </p:sp>
      <p:sp>
        <p:nvSpPr>
          <p:cNvPr id="5" name="Rectangle 4"/>
          <p:cNvSpPr/>
          <p:nvPr/>
        </p:nvSpPr>
        <p:spPr>
          <a:xfrm>
            <a:off x="509459" y="1469850"/>
            <a:ext cx="5790936" cy="4401205"/>
          </a:xfrm>
          <a:prstGeom prst="rect">
            <a:avLst/>
          </a:prstGeom>
        </p:spPr>
        <p:txBody>
          <a:bodyPr wrap="square">
            <a:spAutoFit/>
          </a:bodyPr>
          <a:lstStyle/>
          <a:p>
            <a:pPr marL="285750" indent="-285750">
              <a:buFont typeface="Courier New"/>
              <a:buChar char="o"/>
            </a:pPr>
            <a:r>
              <a:rPr lang="en-US" sz="2000" dirty="0">
                <a:solidFill>
                  <a:schemeClr val="bg1"/>
                </a:solidFill>
                <a:latin typeface="Arial" panose="020B0604020202020204" pitchFamily="34" charset="0"/>
                <a:cs typeface="Arial" panose="020B0604020202020204" pitchFamily="34" charset="0"/>
              </a:rPr>
              <a:t>Among 2-19yrs (n=331,641) in Florida, 16.9% were obese. </a:t>
            </a:r>
          </a:p>
          <a:p>
            <a:pPr marL="285750" indent="-285750">
              <a:buFont typeface="Courier New"/>
              <a:buChar char="o"/>
            </a:pPr>
            <a:endParaRPr lang="en-US" sz="2000" dirty="0">
              <a:solidFill>
                <a:schemeClr val="bg1"/>
              </a:solidFill>
              <a:latin typeface="Arial" panose="020B0604020202020204" pitchFamily="34" charset="0"/>
              <a:cs typeface="Arial" panose="020B0604020202020204" pitchFamily="34" charset="0"/>
            </a:endParaRPr>
          </a:p>
          <a:p>
            <a:pPr marL="285750" indent="-285750">
              <a:buFont typeface="Courier New"/>
              <a:buChar char="o"/>
            </a:pPr>
            <a:r>
              <a:rPr lang="en-US" sz="2000" dirty="0">
                <a:solidFill>
                  <a:schemeClr val="bg1"/>
                </a:solidFill>
                <a:latin typeface="Arial" panose="020B0604020202020204" pitchFamily="34" charset="0"/>
                <a:cs typeface="Arial" panose="020B0604020202020204" pitchFamily="34" charset="0"/>
              </a:rPr>
              <a:t>Obesity prevalence among children &gt;6 </a:t>
            </a:r>
            <a:r>
              <a:rPr lang="en-US" sz="2000" dirty="0" err="1">
                <a:solidFill>
                  <a:schemeClr val="bg1"/>
                </a:solidFill>
                <a:latin typeface="Arial" panose="020B0604020202020204" pitchFamily="34" charset="0"/>
                <a:cs typeface="Arial" panose="020B0604020202020204" pitchFamily="34" charset="0"/>
              </a:rPr>
              <a:t>yrs</a:t>
            </a:r>
            <a:r>
              <a:rPr lang="en-US" sz="2000" dirty="0">
                <a:solidFill>
                  <a:schemeClr val="bg1"/>
                </a:solidFill>
                <a:latin typeface="Arial" panose="020B0604020202020204" pitchFamily="34" charset="0"/>
                <a:cs typeface="Arial" panose="020B0604020202020204" pitchFamily="34" charset="0"/>
              </a:rPr>
              <a:t> (19%) was double the prevalence of obesity among children 2-5years (9.9%). </a:t>
            </a:r>
          </a:p>
          <a:p>
            <a:pPr marL="285750" indent="-285750">
              <a:buFont typeface="Courier New"/>
              <a:buChar char="o"/>
            </a:pPr>
            <a:endParaRPr lang="en-US" sz="2000" dirty="0">
              <a:solidFill>
                <a:schemeClr val="bg1"/>
              </a:solidFill>
              <a:latin typeface="Arial" panose="020B0604020202020204" pitchFamily="34" charset="0"/>
              <a:cs typeface="Arial" panose="020B0604020202020204" pitchFamily="34" charset="0"/>
            </a:endParaRPr>
          </a:p>
          <a:p>
            <a:pPr marL="285750" indent="-285750">
              <a:buFont typeface="Courier New"/>
              <a:buChar char="o"/>
            </a:pPr>
            <a:r>
              <a:rPr lang="en-US" sz="2000" dirty="0">
                <a:solidFill>
                  <a:schemeClr val="bg1"/>
                </a:solidFill>
                <a:latin typeface="Arial" panose="020B0604020202020204" pitchFamily="34" charset="0"/>
                <a:cs typeface="Arial" panose="020B0604020202020204" pitchFamily="34" charset="0"/>
              </a:rPr>
              <a:t>Rural Florida (21.7%) and non-Hispanic children with multiple races had the highest obesity prevalence (21.1%) across all racial/ethnic groups. </a:t>
            </a:r>
          </a:p>
          <a:p>
            <a:pPr marL="285750" indent="-285750">
              <a:buFont typeface="Courier New"/>
              <a:buChar char="o"/>
            </a:pPr>
            <a:endParaRPr lang="en-US" sz="2000" dirty="0">
              <a:solidFill>
                <a:schemeClr val="bg1"/>
              </a:solidFill>
              <a:latin typeface="Arial" panose="020B0604020202020204" pitchFamily="34" charset="0"/>
              <a:cs typeface="Arial" panose="020B0604020202020204" pitchFamily="34" charset="0"/>
            </a:endParaRPr>
          </a:p>
          <a:p>
            <a:pPr marL="285750" indent="-285750">
              <a:buFont typeface="Courier New"/>
              <a:buChar char="o"/>
            </a:pPr>
            <a:r>
              <a:rPr lang="en-US" sz="2000" dirty="0">
                <a:solidFill>
                  <a:schemeClr val="bg1"/>
                </a:solidFill>
                <a:latin typeface="Arial" panose="020B0604020202020204" pitchFamily="34" charset="0"/>
                <a:cs typeface="Arial" panose="020B0604020202020204" pitchFamily="34" charset="0"/>
              </a:rPr>
              <a:t>Electronic health records (EHRs) are low-cost method to track pediatric obesity.  </a:t>
            </a:r>
          </a:p>
        </p:txBody>
      </p:sp>
      <p:sp>
        <p:nvSpPr>
          <p:cNvPr id="6" name="Rectangle 5">
            <a:extLst>
              <a:ext uri="{FF2B5EF4-FFF2-40B4-BE49-F238E27FC236}">
                <a16:creationId xmlns:a16="http://schemas.microsoft.com/office/drawing/2014/main" id="{19E779E4-4BCC-4300-A575-26F2610F26E9}"/>
              </a:ext>
            </a:extLst>
          </p:cNvPr>
          <p:cNvSpPr/>
          <p:nvPr/>
        </p:nvSpPr>
        <p:spPr>
          <a:xfrm>
            <a:off x="7086600" y="4800567"/>
            <a:ext cx="4495800" cy="738664"/>
          </a:xfrm>
          <a:prstGeom prst="rect">
            <a:avLst/>
          </a:prstGeom>
        </p:spPr>
        <p:txBody>
          <a:bodyPr wrap="square">
            <a:spAutoFit/>
          </a:bodyPr>
          <a:lstStyle/>
          <a:p>
            <a:pPr algn="just"/>
            <a:r>
              <a:rPr lang="en-US" sz="1050" b="1" dirty="0" err="1">
                <a:solidFill>
                  <a:schemeClr val="bg1"/>
                </a:solidFill>
                <a:latin typeface="Arial" panose="020B0604020202020204" pitchFamily="34" charset="0"/>
                <a:ea typeface="Calibri" panose="020F0502020204030204" pitchFamily="34" charset="0"/>
                <a:cs typeface="Arial" panose="020B0604020202020204" pitchFamily="34" charset="0"/>
              </a:rPr>
              <a:t>OneFlorida</a:t>
            </a:r>
            <a:r>
              <a:rPr lang="en-US" sz="1050" b="1" dirty="0">
                <a:solidFill>
                  <a:schemeClr val="bg1"/>
                </a:solidFill>
                <a:latin typeface="Arial" panose="020B0604020202020204" pitchFamily="34" charset="0"/>
                <a:ea typeface="Calibri" panose="020F0502020204030204" pitchFamily="34" charset="0"/>
                <a:cs typeface="Arial" panose="020B0604020202020204" pitchFamily="34" charset="0"/>
              </a:rPr>
              <a:t> Pediatric Obesity Prevalence by County. O</a:t>
            </a:r>
            <a:r>
              <a:rPr lang="en-US" sz="1050" dirty="0">
                <a:solidFill>
                  <a:schemeClr val="bg1"/>
                </a:solidFill>
                <a:latin typeface="Arial" panose="020B0604020202020204" pitchFamily="34" charset="0"/>
                <a:ea typeface="Calibri" panose="020F0502020204030204" pitchFamily="34" charset="0"/>
                <a:cs typeface="Arial" panose="020B0604020202020204" pitchFamily="34" charset="0"/>
              </a:rPr>
              <a:t>besity prevalence at the county-level in Florida children among children in the </a:t>
            </a:r>
            <a:r>
              <a:rPr lang="en-US" sz="1050" dirty="0" err="1">
                <a:solidFill>
                  <a:schemeClr val="bg1"/>
                </a:solidFill>
                <a:latin typeface="Arial" panose="020B0604020202020204" pitchFamily="34" charset="0"/>
                <a:ea typeface="Calibri" panose="020F0502020204030204" pitchFamily="34" charset="0"/>
                <a:cs typeface="Arial" panose="020B0604020202020204" pitchFamily="34" charset="0"/>
              </a:rPr>
              <a:t>OneFlorida</a:t>
            </a:r>
            <a:r>
              <a:rPr lang="en-US" sz="1050" dirty="0">
                <a:solidFill>
                  <a:schemeClr val="bg1"/>
                </a:solidFill>
                <a:latin typeface="Arial" panose="020B0604020202020204" pitchFamily="34" charset="0"/>
                <a:ea typeface="Calibri" panose="020F0502020204030204" pitchFamily="34" charset="0"/>
                <a:cs typeface="Arial" panose="020B0604020202020204" pitchFamily="34" charset="0"/>
              </a:rPr>
              <a:t> Data Trust between January 1, 2012 through December 31, 2016.</a:t>
            </a:r>
          </a:p>
        </p:txBody>
      </p:sp>
      <p:sp>
        <p:nvSpPr>
          <p:cNvPr id="9" name="TextBox 8">
            <a:extLst>
              <a:ext uri="{FF2B5EF4-FFF2-40B4-BE49-F238E27FC236}">
                <a16:creationId xmlns:a16="http://schemas.microsoft.com/office/drawing/2014/main" id="{CF59A516-6D19-4295-A44A-06991EA0F034}"/>
              </a:ext>
            </a:extLst>
          </p:cNvPr>
          <p:cNvSpPr txBox="1"/>
          <p:nvPr/>
        </p:nvSpPr>
        <p:spPr>
          <a:xfrm>
            <a:off x="7391400" y="3126582"/>
            <a:ext cx="1447800" cy="369332"/>
          </a:xfrm>
          <a:prstGeom prst="rect">
            <a:avLst/>
          </a:prstGeom>
          <a:noFill/>
        </p:spPr>
        <p:txBody>
          <a:bodyPr wrap="square" rtlCol="0">
            <a:spAutoFit/>
          </a:bodyPr>
          <a:lstStyle/>
          <a:p>
            <a:r>
              <a:rPr lang="en-US" dirty="0"/>
              <a:t>Prevalence</a:t>
            </a:r>
          </a:p>
        </p:txBody>
      </p:sp>
    </p:spTree>
    <p:extLst>
      <p:ext uri="{BB962C8B-B14F-4D97-AF65-F5344CB8AC3E}">
        <p14:creationId xmlns:p14="http://schemas.microsoft.com/office/powerpoint/2010/main" val="187570336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284667" y="1477441"/>
            <a:ext cx="3812540" cy="4647407"/>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5120641" y="2346161"/>
            <a:ext cx="2133600" cy="923330"/>
          </a:xfrm>
          <a:prstGeom prst="rect">
            <a:avLst/>
          </a:prstGeom>
          <a:solidFill>
            <a:schemeClr val="accent2">
              <a:lumMod val="40000"/>
              <a:lumOff val="60000"/>
            </a:schemeClr>
          </a:solidFill>
          <a:ln>
            <a:solidFill>
              <a:schemeClr val="tx1"/>
            </a:solidFill>
          </a:ln>
        </p:spPr>
        <p:txBody>
          <a:bodyPr wrap="square" rtlCol="0">
            <a:spAutoFit/>
          </a:bodyPr>
          <a:lstStyle/>
          <a:p>
            <a:r>
              <a:rPr lang="en-US" u="sng" dirty="0"/>
              <a:t>Microorganisms</a:t>
            </a:r>
          </a:p>
          <a:p>
            <a:r>
              <a:rPr lang="en-US" dirty="0"/>
              <a:t>-40 trillion cells</a:t>
            </a:r>
          </a:p>
          <a:p>
            <a:r>
              <a:rPr lang="en-US" dirty="0"/>
              <a:t>-3 million genes</a:t>
            </a:r>
          </a:p>
        </p:txBody>
      </p:sp>
      <p:sp>
        <p:nvSpPr>
          <p:cNvPr id="9" name="TextBox 8"/>
          <p:cNvSpPr txBox="1"/>
          <p:nvPr/>
        </p:nvSpPr>
        <p:spPr>
          <a:xfrm>
            <a:off x="5120640" y="4976884"/>
            <a:ext cx="2346959" cy="923330"/>
          </a:xfrm>
          <a:prstGeom prst="rect">
            <a:avLst/>
          </a:prstGeom>
          <a:solidFill>
            <a:schemeClr val="accent3">
              <a:lumMod val="40000"/>
              <a:lumOff val="60000"/>
            </a:schemeClr>
          </a:solidFill>
          <a:ln>
            <a:solidFill>
              <a:schemeClr val="tx1"/>
            </a:solidFill>
          </a:ln>
        </p:spPr>
        <p:txBody>
          <a:bodyPr wrap="square" rtlCol="0">
            <a:spAutoFit/>
          </a:bodyPr>
          <a:lstStyle/>
          <a:p>
            <a:r>
              <a:rPr lang="en-US" u="sng" dirty="0"/>
              <a:t>Human</a:t>
            </a:r>
          </a:p>
          <a:p>
            <a:r>
              <a:rPr lang="en-US" dirty="0"/>
              <a:t>-37 trillion cells</a:t>
            </a:r>
          </a:p>
          <a:p>
            <a:r>
              <a:rPr lang="en-US" dirty="0"/>
              <a:t>-23 thousand genes</a:t>
            </a:r>
          </a:p>
        </p:txBody>
      </p:sp>
      <p:sp>
        <p:nvSpPr>
          <p:cNvPr id="10" name="TextBox 9"/>
          <p:cNvSpPr txBox="1"/>
          <p:nvPr/>
        </p:nvSpPr>
        <p:spPr>
          <a:xfrm>
            <a:off x="4180372" y="3818868"/>
            <a:ext cx="1657203" cy="369332"/>
          </a:xfrm>
          <a:prstGeom prst="rect">
            <a:avLst/>
          </a:prstGeom>
          <a:noFill/>
        </p:spPr>
        <p:txBody>
          <a:bodyPr wrap="square" rtlCol="0">
            <a:spAutoFit/>
          </a:bodyPr>
          <a:lstStyle/>
          <a:p>
            <a:pPr algn="ctr"/>
            <a:r>
              <a:rPr lang="en-US" b="1" dirty="0"/>
              <a:t>Metabolites</a:t>
            </a:r>
          </a:p>
        </p:txBody>
      </p:sp>
      <p:sp>
        <p:nvSpPr>
          <p:cNvPr id="11" name="TextBox 10"/>
          <p:cNvSpPr txBox="1"/>
          <p:nvPr/>
        </p:nvSpPr>
        <p:spPr>
          <a:xfrm>
            <a:off x="6464808" y="3705527"/>
            <a:ext cx="1657203" cy="923330"/>
          </a:xfrm>
          <a:prstGeom prst="rect">
            <a:avLst/>
          </a:prstGeom>
          <a:noFill/>
        </p:spPr>
        <p:txBody>
          <a:bodyPr wrap="square" rtlCol="0">
            <a:spAutoFit/>
          </a:bodyPr>
          <a:lstStyle/>
          <a:p>
            <a:r>
              <a:rPr lang="en-US" b="1" dirty="0"/>
              <a:t>Microbe-Host Interactions</a:t>
            </a:r>
          </a:p>
        </p:txBody>
      </p:sp>
      <p:cxnSp>
        <p:nvCxnSpPr>
          <p:cNvPr id="25" name="Straight Arrow Connector 24"/>
          <p:cNvCxnSpPr/>
          <p:nvPr/>
        </p:nvCxnSpPr>
        <p:spPr>
          <a:xfrm flipV="1">
            <a:off x="8146814" y="2274548"/>
            <a:ext cx="1317226" cy="14732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83960" y="6469020"/>
            <a:ext cx="5933907"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Adapted from </a:t>
            </a:r>
            <a:r>
              <a:rPr lang="en-US" i="1" dirty="0">
                <a:solidFill>
                  <a:schemeClr val="bg1"/>
                </a:solidFill>
                <a:latin typeface="Arial" panose="020B0604020202020204" pitchFamily="34" charset="0"/>
                <a:cs typeface="Arial" panose="020B0604020202020204" pitchFamily="34" charset="0"/>
              </a:rPr>
              <a:t>Zhao. 2013. Nature Reviews Microbiology</a:t>
            </a:r>
          </a:p>
        </p:txBody>
      </p:sp>
      <p:sp>
        <p:nvSpPr>
          <p:cNvPr id="2" name="Up-Down Arrow 1"/>
          <p:cNvSpPr/>
          <p:nvPr/>
        </p:nvSpPr>
        <p:spPr>
          <a:xfrm>
            <a:off x="5745987" y="3331622"/>
            <a:ext cx="718821" cy="1407974"/>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934759" y="2610821"/>
            <a:ext cx="3101340" cy="188287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38200" y="3109478"/>
            <a:ext cx="3063395" cy="646331"/>
          </a:xfrm>
          <a:prstGeom prst="rect">
            <a:avLst/>
          </a:prstGeom>
          <a:noFill/>
        </p:spPr>
        <p:txBody>
          <a:bodyPr wrap="square" rtlCol="0">
            <a:spAutoFit/>
          </a:bodyPr>
          <a:lstStyle/>
          <a:p>
            <a:pPr algn="ctr"/>
            <a:r>
              <a:rPr lang="en-US" sz="3600" dirty="0">
                <a:solidFill>
                  <a:schemeClr val="bg1"/>
                </a:solidFill>
              </a:rPr>
              <a:t>Environment</a:t>
            </a:r>
          </a:p>
        </p:txBody>
      </p:sp>
      <p:sp>
        <p:nvSpPr>
          <p:cNvPr id="26" name="Up Arrow 25"/>
          <p:cNvSpPr/>
          <p:nvPr/>
        </p:nvSpPr>
        <p:spPr>
          <a:xfrm>
            <a:off x="9132041" y="868680"/>
            <a:ext cx="1539240" cy="5166360"/>
          </a:xfrm>
          <a:prstGeom prst="up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rot="16200000">
            <a:off x="8233602" y="2933475"/>
            <a:ext cx="3336119" cy="646331"/>
          </a:xfrm>
          <a:prstGeom prst="rect">
            <a:avLst/>
          </a:prstGeom>
          <a:noFill/>
        </p:spPr>
        <p:txBody>
          <a:bodyPr wrap="square" rtlCol="0">
            <a:spAutoFit/>
          </a:bodyPr>
          <a:lstStyle/>
          <a:p>
            <a:r>
              <a:rPr lang="en-US" sz="3600" dirty="0"/>
              <a:t>Obesity Risk</a:t>
            </a:r>
          </a:p>
        </p:txBody>
      </p:sp>
      <p:cxnSp>
        <p:nvCxnSpPr>
          <p:cNvPr id="31" name="Straight Arrow Connector 30"/>
          <p:cNvCxnSpPr/>
          <p:nvPr/>
        </p:nvCxnSpPr>
        <p:spPr>
          <a:xfrm flipV="1">
            <a:off x="8146814" y="3000988"/>
            <a:ext cx="1317226" cy="14732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8151894" y="3818868"/>
            <a:ext cx="1317226" cy="14732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8156974" y="4692628"/>
            <a:ext cx="1317226" cy="14732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25616" y="1588581"/>
            <a:ext cx="3237894" cy="707886"/>
          </a:xfrm>
          <a:prstGeom prst="rect">
            <a:avLst/>
          </a:prstGeom>
          <a:noFill/>
        </p:spPr>
        <p:txBody>
          <a:bodyPr wrap="square" rtlCol="0">
            <a:spAutoFit/>
          </a:bodyPr>
          <a:lstStyle/>
          <a:p>
            <a:pPr algn="ctr"/>
            <a:r>
              <a:rPr lang="en-US" sz="4000" b="1" dirty="0"/>
              <a:t>Microbiota</a:t>
            </a:r>
            <a:endParaRPr lang="en-US" b="1" dirty="0"/>
          </a:p>
        </p:txBody>
      </p:sp>
      <p:sp>
        <p:nvSpPr>
          <p:cNvPr id="23" name="Title 1">
            <a:extLst>
              <a:ext uri="{FF2B5EF4-FFF2-40B4-BE49-F238E27FC236}">
                <a16:creationId xmlns:a16="http://schemas.microsoft.com/office/drawing/2014/main" id="{5683B4B0-4AD7-4F1F-9741-73AB97AE3900}"/>
              </a:ext>
            </a:extLst>
          </p:cNvPr>
          <p:cNvSpPr>
            <a:spLocks noGrp="1"/>
          </p:cNvSpPr>
          <p:nvPr>
            <p:ph type="title"/>
          </p:nvPr>
        </p:nvSpPr>
        <p:spPr>
          <a:xfrm>
            <a:off x="541675" y="164824"/>
            <a:ext cx="10820400" cy="430887"/>
          </a:xfrm>
        </p:spPr>
        <p:txBody>
          <a:bodyPr/>
          <a:lstStyle/>
          <a:p>
            <a:r>
              <a:rPr lang="en-US" sz="2800" b="1" cap="all" dirty="0">
                <a:solidFill>
                  <a:schemeClr val="bg1"/>
                </a:solidFill>
                <a:latin typeface="Arial Black"/>
                <a:ea typeface="Museo Slab 900" charset="0"/>
                <a:cs typeface="Arial Black"/>
              </a:rPr>
              <a:t>Host-Microbe interactions</a:t>
            </a:r>
          </a:p>
        </p:txBody>
      </p:sp>
      <p:sp>
        <p:nvSpPr>
          <p:cNvPr id="24" name="Rectangle 23">
            <a:extLst>
              <a:ext uri="{FF2B5EF4-FFF2-40B4-BE49-F238E27FC236}">
                <a16:creationId xmlns:a16="http://schemas.microsoft.com/office/drawing/2014/main" id="{30D8A8A8-9296-4499-B51D-AADF29E9E7DF}"/>
              </a:ext>
            </a:extLst>
          </p:cNvPr>
          <p:cNvSpPr/>
          <p:nvPr/>
        </p:nvSpPr>
        <p:spPr>
          <a:xfrm>
            <a:off x="541675" y="678498"/>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Tree>
    <p:extLst>
      <p:ext uri="{BB962C8B-B14F-4D97-AF65-F5344CB8AC3E}">
        <p14:creationId xmlns:p14="http://schemas.microsoft.com/office/powerpoint/2010/main" val="378994207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99814" y="2496778"/>
            <a:ext cx="2397260" cy="369332"/>
          </a:xfrm>
          <a:prstGeom prst="rect">
            <a:avLst/>
          </a:prstGeom>
          <a:solidFill>
            <a:schemeClr val="bg1"/>
          </a:solidFill>
          <a:ln w="19050">
            <a:solidFill>
              <a:schemeClr val="tx1"/>
            </a:solidFill>
          </a:ln>
        </p:spPr>
        <p:txBody>
          <a:bodyPr wrap="square" rtlCol="0">
            <a:spAutoFit/>
          </a:bodyPr>
          <a:lstStyle/>
          <a:p>
            <a:pPr algn="ctr"/>
            <a:r>
              <a:rPr lang="en-US" b="1" dirty="0">
                <a:latin typeface="Arial Black" panose="020B0A04020102020204" pitchFamily="34" charset="0"/>
              </a:rPr>
              <a:t>Mode of Delivery</a:t>
            </a:r>
          </a:p>
        </p:txBody>
      </p:sp>
      <p:pic>
        <p:nvPicPr>
          <p:cNvPr id="3074" name="Picture 2" descr="C:\Users\ocarney1\AppData\Local\Microsoft\Windows\Temporary Internet Files\Content.IE5\T3FQAP44\PngMedium-Baby-boy-lying-11925[1].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6000" y="3315000"/>
            <a:ext cx="360000" cy="22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ocarney1\AppData\Local\Microsoft\Windows\Temporary Internet Files\Content.IE5\T3FQAP44\PngMedium-Baby-boy-lying-11925[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023" y="2007794"/>
            <a:ext cx="4128014" cy="2614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87544" y="1183772"/>
            <a:ext cx="2592764" cy="369332"/>
          </a:xfrm>
          <a:prstGeom prst="rect">
            <a:avLst/>
          </a:prstGeom>
          <a:solidFill>
            <a:schemeClr val="bg1"/>
          </a:solidFill>
          <a:ln>
            <a:solidFill>
              <a:schemeClr val="tx1"/>
            </a:solidFill>
          </a:ln>
        </p:spPr>
        <p:txBody>
          <a:bodyPr wrap="square" rtlCol="0">
            <a:spAutoFit/>
          </a:bodyPr>
          <a:lstStyle/>
          <a:p>
            <a:pPr algn="ctr"/>
            <a:r>
              <a:rPr lang="en-US" b="1" dirty="0">
                <a:latin typeface="Arial Black" panose="020B0A04020102020204" pitchFamily="34" charset="0"/>
              </a:rPr>
              <a:t>Maternal obesity</a:t>
            </a:r>
          </a:p>
        </p:txBody>
      </p:sp>
      <p:cxnSp>
        <p:nvCxnSpPr>
          <p:cNvPr id="6" name="Straight Arrow Connector 5"/>
          <p:cNvCxnSpPr>
            <a:stCxn id="4" idx="2"/>
          </p:cNvCxnSpPr>
          <p:nvPr/>
        </p:nvCxnSpPr>
        <p:spPr>
          <a:xfrm>
            <a:off x="5783926" y="1553104"/>
            <a:ext cx="864657" cy="1343621"/>
          </a:xfrm>
          <a:prstGeom prst="straightConnector1">
            <a:avLst/>
          </a:prstGeom>
          <a:ln w="76200">
            <a:solidFill>
              <a:schemeClr val="bg1"/>
            </a:solidFill>
            <a:tailEnd type="arrow"/>
          </a:ln>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a:xfrm>
            <a:off x="3379698" y="2877965"/>
            <a:ext cx="998447" cy="380413"/>
          </a:xfrm>
          <a:prstGeom prst="straightConnector1">
            <a:avLst/>
          </a:prstGeom>
          <a:ln w="76200">
            <a:solidFill>
              <a:schemeClr val="bg1"/>
            </a:solidFill>
            <a:tailEnd type="arrow"/>
          </a:ln>
        </p:spPr>
        <p:style>
          <a:lnRef idx="3">
            <a:schemeClr val="accent3"/>
          </a:lnRef>
          <a:fillRef idx="0">
            <a:schemeClr val="accent3"/>
          </a:fillRef>
          <a:effectRef idx="2">
            <a:schemeClr val="accent3"/>
          </a:effectRef>
          <a:fontRef idx="minor">
            <a:schemeClr val="tx1"/>
          </a:fontRef>
        </p:style>
      </p:cxnSp>
      <p:sp>
        <p:nvSpPr>
          <p:cNvPr id="18" name="TextBox 17"/>
          <p:cNvSpPr txBox="1"/>
          <p:nvPr/>
        </p:nvSpPr>
        <p:spPr>
          <a:xfrm>
            <a:off x="1401002" y="3696851"/>
            <a:ext cx="159488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latin typeface="Arial Black" panose="020B0A04020102020204" pitchFamily="34" charset="0"/>
              </a:rPr>
              <a:t>Antibiotic exposure </a:t>
            </a:r>
          </a:p>
        </p:txBody>
      </p:sp>
      <p:cxnSp>
        <p:nvCxnSpPr>
          <p:cNvPr id="23" name="Straight Arrow Connector 22"/>
          <p:cNvCxnSpPr>
            <a:stCxn id="18" idx="3"/>
          </p:cNvCxnSpPr>
          <p:nvPr/>
        </p:nvCxnSpPr>
        <p:spPr>
          <a:xfrm flipV="1">
            <a:off x="2995887" y="3696852"/>
            <a:ext cx="1472987" cy="323165"/>
          </a:xfrm>
          <a:prstGeom prst="straightConnector1">
            <a:avLst/>
          </a:prstGeom>
          <a:ln w="76200">
            <a:solidFill>
              <a:schemeClr val="bg1"/>
            </a:solidFill>
            <a:tailEnd type="arrow"/>
          </a:ln>
        </p:spPr>
        <p:style>
          <a:lnRef idx="3">
            <a:schemeClr val="accent3"/>
          </a:lnRef>
          <a:fillRef idx="0">
            <a:schemeClr val="accent3"/>
          </a:fillRef>
          <a:effectRef idx="2">
            <a:schemeClr val="accent3"/>
          </a:effectRef>
          <a:fontRef idx="minor">
            <a:schemeClr val="tx1"/>
          </a:fontRef>
        </p:style>
      </p:cxnSp>
      <p:sp>
        <p:nvSpPr>
          <p:cNvPr id="21" name="TextBox 20"/>
          <p:cNvSpPr txBox="1"/>
          <p:nvPr/>
        </p:nvSpPr>
        <p:spPr>
          <a:xfrm>
            <a:off x="1447571" y="5232153"/>
            <a:ext cx="18793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latin typeface="Arial Black" panose="020B0A04020102020204" pitchFamily="34" charset="0"/>
              </a:rPr>
              <a:t>Breast milk </a:t>
            </a:r>
          </a:p>
        </p:txBody>
      </p:sp>
      <p:cxnSp>
        <p:nvCxnSpPr>
          <p:cNvPr id="29" name="Straight Arrow Connector 28"/>
          <p:cNvCxnSpPr/>
          <p:nvPr/>
        </p:nvCxnSpPr>
        <p:spPr>
          <a:xfrm flipV="1">
            <a:off x="3326900" y="4703280"/>
            <a:ext cx="1160644" cy="550433"/>
          </a:xfrm>
          <a:prstGeom prst="straightConnector1">
            <a:avLst/>
          </a:prstGeom>
          <a:ln w="76200">
            <a:solidFill>
              <a:schemeClr val="bg1"/>
            </a:solidFill>
            <a:tailEnd type="arrow"/>
          </a:ln>
        </p:spPr>
        <p:style>
          <a:lnRef idx="3">
            <a:schemeClr val="accent3"/>
          </a:lnRef>
          <a:fillRef idx="0">
            <a:schemeClr val="accent3"/>
          </a:fillRef>
          <a:effectRef idx="2">
            <a:schemeClr val="accent3"/>
          </a:effectRef>
          <a:fontRef idx="minor">
            <a:schemeClr val="tx1"/>
          </a:fontRef>
        </p:style>
      </p:cxnSp>
      <p:sp>
        <p:nvSpPr>
          <p:cNvPr id="30" name="TextBox 29"/>
          <p:cNvSpPr txBox="1"/>
          <p:nvPr/>
        </p:nvSpPr>
        <p:spPr>
          <a:xfrm>
            <a:off x="3700099" y="5832259"/>
            <a:ext cx="199557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latin typeface="Arial Black" panose="020B0A04020102020204" pitchFamily="34" charset="0"/>
              </a:rPr>
              <a:t>Probiotics and/or Prebiotics</a:t>
            </a:r>
          </a:p>
        </p:txBody>
      </p:sp>
      <p:sp>
        <p:nvSpPr>
          <p:cNvPr id="35" name="TextBox 34"/>
          <p:cNvSpPr txBox="1"/>
          <p:nvPr/>
        </p:nvSpPr>
        <p:spPr>
          <a:xfrm>
            <a:off x="8801837" y="2326281"/>
            <a:ext cx="3163185" cy="369332"/>
          </a:xfrm>
          <a:prstGeom prst="rect">
            <a:avLst/>
          </a:prstGeom>
          <a:ln>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b="1" dirty="0">
                <a:solidFill>
                  <a:schemeClr val="tx1"/>
                </a:solidFill>
                <a:latin typeface="Arial Black" panose="020B0A04020102020204" pitchFamily="34" charset="0"/>
              </a:rPr>
              <a:t>Altered Gut Microbiota </a:t>
            </a:r>
          </a:p>
        </p:txBody>
      </p:sp>
      <p:sp>
        <p:nvSpPr>
          <p:cNvPr id="40" name="TextBox 39"/>
          <p:cNvSpPr txBox="1"/>
          <p:nvPr/>
        </p:nvSpPr>
        <p:spPr>
          <a:xfrm>
            <a:off x="9254362" y="4389874"/>
            <a:ext cx="2466754" cy="646331"/>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b="1" dirty="0">
                <a:latin typeface="Arial Black" panose="020B0A04020102020204" pitchFamily="34" charset="0"/>
              </a:rPr>
              <a:t>Risk of Childhood Overweight</a:t>
            </a:r>
          </a:p>
        </p:txBody>
      </p:sp>
      <p:cxnSp>
        <p:nvCxnSpPr>
          <p:cNvPr id="50" name="Straight Arrow Connector 49"/>
          <p:cNvCxnSpPr>
            <a:stCxn id="30" idx="0"/>
          </p:cNvCxnSpPr>
          <p:nvPr/>
        </p:nvCxnSpPr>
        <p:spPr>
          <a:xfrm flipV="1">
            <a:off x="4697889" y="4682950"/>
            <a:ext cx="661890" cy="1149309"/>
          </a:xfrm>
          <a:prstGeom prst="straightConnector1">
            <a:avLst/>
          </a:prstGeom>
          <a:ln w="76200">
            <a:solidFill>
              <a:schemeClr val="bg1"/>
            </a:solidFill>
            <a:tailEnd type="arrow"/>
          </a:ln>
        </p:spPr>
        <p:style>
          <a:lnRef idx="3">
            <a:schemeClr val="accent3"/>
          </a:lnRef>
          <a:fillRef idx="0">
            <a:schemeClr val="accent3"/>
          </a:fillRef>
          <a:effectRef idx="2">
            <a:schemeClr val="accent3"/>
          </a:effectRef>
          <a:fontRef idx="minor">
            <a:schemeClr val="tx1"/>
          </a:fontRef>
        </p:style>
      </p:cxnSp>
      <p:sp>
        <p:nvSpPr>
          <p:cNvPr id="48" name="TextBox 47"/>
          <p:cNvSpPr txBox="1"/>
          <p:nvPr/>
        </p:nvSpPr>
        <p:spPr>
          <a:xfrm>
            <a:off x="7670800" y="6488668"/>
            <a:ext cx="45212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Adapted from </a:t>
            </a:r>
            <a:r>
              <a:rPr lang="en-US" dirty="0" err="1">
                <a:solidFill>
                  <a:schemeClr val="bg1"/>
                </a:solidFill>
                <a:latin typeface="Arial" panose="020B0604020202020204" pitchFamily="34" charset="0"/>
                <a:cs typeface="Arial" panose="020B0604020202020204" pitchFamily="34" charset="0"/>
              </a:rPr>
              <a:t>Koleva</a:t>
            </a:r>
            <a:r>
              <a:rPr lang="en-US" dirty="0">
                <a:solidFill>
                  <a:schemeClr val="bg1"/>
                </a:solidFill>
                <a:latin typeface="Arial" panose="020B0604020202020204" pitchFamily="34" charset="0"/>
                <a:cs typeface="Arial" panose="020B0604020202020204" pitchFamily="34" charset="0"/>
              </a:rPr>
              <a:t> et al. 2015. Nutrients</a:t>
            </a:r>
          </a:p>
        </p:txBody>
      </p:sp>
      <p:sp>
        <p:nvSpPr>
          <p:cNvPr id="5" name="5-Point Star 4"/>
          <p:cNvSpPr/>
          <p:nvPr/>
        </p:nvSpPr>
        <p:spPr>
          <a:xfrm>
            <a:off x="814798" y="2270760"/>
            <a:ext cx="335280" cy="289560"/>
          </a:xfrm>
          <a:prstGeom prst="star5">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9672034">
            <a:off x="8217228" y="3156921"/>
            <a:ext cx="1470775" cy="360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5400000">
            <a:off x="9648043" y="3006329"/>
            <a:ext cx="1470775" cy="1073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248492" y="5263165"/>
            <a:ext cx="2232837" cy="369332"/>
          </a:xfrm>
          <a:prstGeom prst="rect">
            <a:avLst/>
          </a:prstGeom>
          <a:solidFill>
            <a:schemeClr val="bg1"/>
          </a:solidFill>
          <a:ln>
            <a:solidFill>
              <a:schemeClr val="tx1"/>
            </a:solidFill>
          </a:ln>
        </p:spPr>
        <p:txBody>
          <a:bodyPr wrap="square" rtlCol="0">
            <a:spAutoFit/>
          </a:bodyPr>
          <a:lstStyle/>
          <a:p>
            <a:pPr algn="ctr"/>
            <a:r>
              <a:rPr lang="en-US" b="1" dirty="0">
                <a:latin typeface="Arial Black" panose="020B0A04020102020204" pitchFamily="34" charset="0"/>
              </a:rPr>
              <a:t>Gestation</a:t>
            </a:r>
          </a:p>
        </p:txBody>
      </p:sp>
      <p:cxnSp>
        <p:nvCxnSpPr>
          <p:cNvPr id="24" name="Straight Arrow Connector 23"/>
          <p:cNvCxnSpPr/>
          <p:nvPr/>
        </p:nvCxnSpPr>
        <p:spPr>
          <a:xfrm flipH="1" flipV="1">
            <a:off x="6276000" y="4513150"/>
            <a:ext cx="909371" cy="750015"/>
          </a:xfrm>
          <a:prstGeom prst="straightConnector1">
            <a:avLst/>
          </a:prstGeom>
          <a:ln w="76200">
            <a:solidFill>
              <a:schemeClr val="bg1"/>
            </a:solidFill>
            <a:tailEnd type="arrow"/>
          </a:ln>
        </p:spPr>
        <p:style>
          <a:lnRef idx="3">
            <a:schemeClr val="accent3"/>
          </a:lnRef>
          <a:fillRef idx="0">
            <a:schemeClr val="accent3"/>
          </a:fillRef>
          <a:effectRef idx="2">
            <a:schemeClr val="accent3"/>
          </a:effectRef>
          <a:fontRef idx="minor">
            <a:schemeClr val="tx1"/>
          </a:fontRef>
        </p:style>
      </p:cxnSp>
      <p:sp>
        <p:nvSpPr>
          <p:cNvPr id="25" name="5-Point Star 24"/>
          <p:cNvSpPr/>
          <p:nvPr/>
        </p:nvSpPr>
        <p:spPr>
          <a:xfrm>
            <a:off x="4253023" y="1032009"/>
            <a:ext cx="335280" cy="289560"/>
          </a:xfrm>
          <a:prstGeom prst="star5">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1214638" y="5087373"/>
            <a:ext cx="335280" cy="289560"/>
          </a:xfrm>
          <a:prstGeom prst="star5">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92965F7A-15AA-4E08-BC14-21F0E494A21A}"/>
              </a:ext>
            </a:extLst>
          </p:cNvPr>
          <p:cNvSpPr txBox="1">
            <a:spLocks/>
          </p:cNvSpPr>
          <p:nvPr/>
        </p:nvSpPr>
        <p:spPr>
          <a:xfrm>
            <a:off x="609600" y="300706"/>
            <a:ext cx="10591800" cy="430887"/>
          </a:xfrm>
          <a:prstGeom prst="rect">
            <a:avLst/>
          </a:prstGeom>
        </p:spPr>
        <p:txBody>
          <a:bodyPr wrap="square" lIns="0" tIns="0" rIns="0" bIns="0">
            <a:spAutoFit/>
          </a:bodyPr>
          <a:lstStyle>
            <a:lvl1pPr eaLnBrk="1" hangingPunct="1">
              <a:defRPr>
                <a:latin typeface="+mj-lt"/>
                <a:ea typeface="+mj-ea"/>
                <a:cs typeface="+mj-cs"/>
              </a:defRPr>
            </a:lvl1pPr>
          </a:lstStyle>
          <a:p>
            <a:r>
              <a:rPr lang="en-US" sz="2800" b="1" kern="0" cap="all" dirty="0">
                <a:solidFill>
                  <a:schemeClr val="bg1"/>
                </a:solidFill>
                <a:latin typeface="Arial Black" panose="020B0A04020102020204" pitchFamily="34" charset="0"/>
                <a:ea typeface="Museo Slab 900" charset="0"/>
                <a:cs typeface="Arial Black"/>
              </a:rPr>
              <a:t>Infant Microbiome and obesity</a:t>
            </a:r>
          </a:p>
        </p:txBody>
      </p:sp>
      <p:sp>
        <p:nvSpPr>
          <p:cNvPr id="31" name="Rectangle 30">
            <a:extLst>
              <a:ext uri="{FF2B5EF4-FFF2-40B4-BE49-F238E27FC236}">
                <a16:creationId xmlns:a16="http://schemas.microsoft.com/office/drawing/2014/main" id="{F950D736-3DFC-4482-AABF-CA272804A3C3}"/>
              </a:ext>
            </a:extLst>
          </p:cNvPr>
          <p:cNvSpPr/>
          <p:nvPr/>
        </p:nvSpPr>
        <p:spPr>
          <a:xfrm>
            <a:off x="609600" y="7620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Tree>
    <p:extLst>
      <p:ext uri="{BB962C8B-B14F-4D97-AF65-F5344CB8AC3E}">
        <p14:creationId xmlns:p14="http://schemas.microsoft.com/office/powerpoint/2010/main" val="349823640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10820400" cy="430887"/>
          </a:xfrm>
        </p:spPr>
        <p:txBody>
          <a:bodyPr/>
          <a:lstStyle/>
          <a:p>
            <a:r>
              <a:rPr lang="en-US" sz="2800" b="1" cap="all" dirty="0">
                <a:solidFill>
                  <a:schemeClr val="bg1"/>
                </a:solidFill>
                <a:latin typeface="Arial Black"/>
                <a:ea typeface="Museo Slab 900" charset="0"/>
                <a:cs typeface="Arial Black"/>
              </a:rPr>
              <a:t>NIH/NIDDK K01 Overview</a:t>
            </a:r>
          </a:p>
        </p:txBody>
      </p:sp>
      <p:sp>
        <p:nvSpPr>
          <p:cNvPr id="17" name="Rectangle 16"/>
          <p:cNvSpPr/>
          <p:nvPr/>
        </p:nvSpPr>
        <p:spPr>
          <a:xfrm>
            <a:off x="762000" y="1275674"/>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sp>
        <p:nvSpPr>
          <p:cNvPr id="27" name="Rectangle 26"/>
          <p:cNvSpPr/>
          <p:nvPr/>
        </p:nvSpPr>
        <p:spPr>
          <a:xfrm>
            <a:off x="762000" y="6019800"/>
            <a:ext cx="10591800" cy="45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Rockwell"/>
            </a:endParaRPr>
          </a:p>
        </p:txBody>
      </p:sp>
      <p:grpSp>
        <p:nvGrpSpPr>
          <p:cNvPr id="8" name="Group 7"/>
          <p:cNvGrpSpPr/>
          <p:nvPr/>
        </p:nvGrpSpPr>
        <p:grpSpPr>
          <a:xfrm>
            <a:off x="-469900" y="1479847"/>
            <a:ext cx="13131800" cy="4381500"/>
            <a:chOff x="-469900" y="1238250"/>
            <a:chExt cx="13131800" cy="4381500"/>
          </a:xfrm>
        </p:grpSpPr>
        <p:pic>
          <p:nvPicPr>
            <p:cNvPr id="7" name="Picture 6"/>
            <p:cNvPicPr>
              <a:picLocks noChangeAspect="1"/>
            </p:cNvPicPr>
            <p:nvPr/>
          </p:nvPicPr>
          <p:blipFill>
            <a:blip r:embed="rId2"/>
            <a:stretch>
              <a:fillRect/>
            </a:stretch>
          </p:blipFill>
          <p:spPr>
            <a:xfrm>
              <a:off x="11722100" y="1238250"/>
              <a:ext cx="939800" cy="4381500"/>
            </a:xfrm>
            <a:prstGeom prst="rect">
              <a:avLst/>
            </a:prstGeom>
          </p:spPr>
        </p:pic>
        <p:pic>
          <p:nvPicPr>
            <p:cNvPr id="18" name="Picture 17"/>
            <p:cNvPicPr>
              <a:picLocks noChangeAspect="1"/>
            </p:cNvPicPr>
            <p:nvPr/>
          </p:nvPicPr>
          <p:blipFill>
            <a:blip r:embed="rId2"/>
            <a:stretch>
              <a:fillRect/>
            </a:stretch>
          </p:blipFill>
          <p:spPr>
            <a:xfrm rot="10800000">
              <a:off x="-469900" y="1238250"/>
              <a:ext cx="939800" cy="4381500"/>
            </a:xfrm>
            <a:prstGeom prst="rect">
              <a:avLst/>
            </a:prstGeom>
          </p:spPr>
        </p:pic>
      </p:grpSp>
      <p:sp>
        <p:nvSpPr>
          <p:cNvPr id="23" name="TextBox 22"/>
          <p:cNvSpPr txBox="1"/>
          <p:nvPr/>
        </p:nvSpPr>
        <p:spPr>
          <a:xfrm>
            <a:off x="746342" y="3214131"/>
            <a:ext cx="10913918" cy="2308324"/>
          </a:xfrm>
          <a:prstGeom prst="rect">
            <a:avLst/>
          </a:prstGeom>
          <a:noFill/>
        </p:spPr>
        <p:txBody>
          <a:bodyPr wrap="square" rtlCol="0">
            <a:spAutoFit/>
          </a:bodyPr>
          <a:lstStyle/>
          <a:p>
            <a:r>
              <a:rPr lang="en-US" sz="2400" dirty="0">
                <a:solidFill>
                  <a:schemeClr val="bg1"/>
                </a:solidFill>
                <a:latin typeface="Arial Black"/>
                <a:cs typeface="Calibri"/>
              </a:rPr>
              <a:t>Specific Aims</a:t>
            </a:r>
            <a:endParaRPr lang="en-US" sz="2400" dirty="0">
              <a:solidFill>
                <a:schemeClr val="bg1"/>
              </a:solidFill>
              <a:latin typeface="Calibri"/>
              <a:cs typeface="Calibri"/>
            </a:endParaRPr>
          </a:p>
          <a:p>
            <a:pPr marL="285750" indent="-285750">
              <a:buFont typeface="Courier New"/>
              <a:buChar char="o"/>
            </a:pPr>
            <a:r>
              <a:rPr lang="en-US" sz="2400" dirty="0">
                <a:solidFill>
                  <a:schemeClr val="bg1"/>
                </a:solidFill>
                <a:latin typeface="Calibri" panose="020F0502020204030204" pitchFamily="34" charset="0"/>
                <a:cs typeface="Calibri" panose="020F0502020204030204" pitchFamily="34" charset="0"/>
              </a:rPr>
              <a:t>Compare strategies for recruiting pregnant and breastfeeding mothers’ into longitudinal microbiome studies.</a:t>
            </a:r>
          </a:p>
          <a:p>
            <a:pPr marL="285750" indent="-285750">
              <a:buFont typeface="Courier New"/>
              <a:buChar char="o"/>
            </a:pPr>
            <a:r>
              <a:rPr lang="en-US" sz="2400" dirty="0">
                <a:solidFill>
                  <a:schemeClr val="bg1"/>
                </a:solidFill>
                <a:latin typeface="Calibri"/>
                <a:cs typeface="Calibri"/>
              </a:rPr>
              <a:t>Characterize the role of the human milk metabolome in development of the infant microbiome. </a:t>
            </a:r>
          </a:p>
          <a:p>
            <a:pPr marL="285750" indent="-285750">
              <a:buFont typeface="Courier New"/>
              <a:buChar char="o"/>
            </a:pPr>
            <a:r>
              <a:rPr lang="en-US" sz="2400" dirty="0">
                <a:solidFill>
                  <a:schemeClr val="bg1"/>
                </a:solidFill>
                <a:latin typeface="Calibri"/>
                <a:cs typeface="Calibri"/>
              </a:rPr>
              <a:t>Identify how the human milk metabolome is associated with infant adiposity. </a:t>
            </a:r>
          </a:p>
        </p:txBody>
      </p:sp>
      <p:sp>
        <p:nvSpPr>
          <p:cNvPr id="11" name="TextBox 10"/>
          <p:cNvSpPr txBox="1"/>
          <p:nvPr/>
        </p:nvSpPr>
        <p:spPr>
          <a:xfrm>
            <a:off x="6858000" y="1479847"/>
            <a:ext cx="4572000" cy="1569660"/>
          </a:xfrm>
          <a:prstGeom prst="rect">
            <a:avLst/>
          </a:prstGeom>
          <a:noFill/>
        </p:spPr>
        <p:txBody>
          <a:bodyPr wrap="square" rtlCol="0">
            <a:spAutoFit/>
          </a:bodyPr>
          <a:lstStyle/>
          <a:p>
            <a:r>
              <a:rPr lang="en-US" sz="2400" dirty="0">
                <a:solidFill>
                  <a:schemeClr val="bg1"/>
                </a:solidFill>
                <a:latin typeface="Arial Black"/>
                <a:cs typeface="Arial Black"/>
              </a:rPr>
              <a:t>Training </a:t>
            </a:r>
            <a:endParaRPr lang="en-US" sz="2400" dirty="0">
              <a:solidFill>
                <a:schemeClr val="bg1"/>
              </a:solidFill>
              <a:latin typeface="Calibri"/>
              <a:cs typeface="Calibri"/>
            </a:endParaRPr>
          </a:p>
          <a:p>
            <a:pPr marL="285750" indent="-285750">
              <a:buFont typeface="Courier New"/>
              <a:buChar char="o"/>
            </a:pPr>
            <a:r>
              <a:rPr lang="en-US" sz="2400" dirty="0">
                <a:solidFill>
                  <a:schemeClr val="bg1"/>
                </a:solidFill>
                <a:latin typeface="Calibri"/>
                <a:cs typeface="Calibri"/>
              </a:rPr>
              <a:t>Clinical &amp; Translational Research</a:t>
            </a:r>
          </a:p>
          <a:p>
            <a:pPr marL="285750" indent="-285750">
              <a:buFont typeface="Courier New"/>
              <a:buChar char="o"/>
            </a:pPr>
            <a:r>
              <a:rPr lang="en-US" sz="2400" dirty="0">
                <a:solidFill>
                  <a:schemeClr val="bg1"/>
                </a:solidFill>
                <a:latin typeface="Calibri"/>
                <a:cs typeface="Calibri"/>
              </a:rPr>
              <a:t>Metabolomics</a:t>
            </a:r>
          </a:p>
          <a:p>
            <a:pPr marL="285750" indent="-285750">
              <a:buFont typeface="Courier New"/>
              <a:buChar char="o"/>
            </a:pPr>
            <a:r>
              <a:rPr lang="en-US" sz="2400" dirty="0">
                <a:solidFill>
                  <a:schemeClr val="bg1"/>
                </a:solidFill>
                <a:latin typeface="Calibri"/>
                <a:cs typeface="Calibri"/>
              </a:rPr>
              <a:t>Biomedical Informatics</a:t>
            </a:r>
          </a:p>
        </p:txBody>
      </p:sp>
      <p:sp>
        <p:nvSpPr>
          <p:cNvPr id="12" name="TextBox 11"/>
          <p:cNvSpPr txBox="1"/>
          <p:nvPr/>
        </p:nvSpPr>
        <p:spPr>
          <a:xfrm>
            <a:off x="746342" y="1427041"/>
            <a:ext cx="6189518" cy="1569660"/>
          </a:xfrm>
          <a:prstGeom prst="rect">
            <a:avLst/>
          </a:prstGeom>
          <a:noFill/>
        </p:spPr>
        <p:txBody>
          <a:bodyPr wrap="square" rtlCol="0">
            <a:spAutoFit/>
          </a:bodyPr>
          <a:lstStyle/>
          <a:p>
            <a:r>
              <a:rPr lang="en-US" sz="2400" dirty="0">
                <a:solidFill>
                  <a:schemeClr val="bg1"/>
                </a:solidFill>
                <a:latin typeface="Arial Black"/>
                <a:cs typeface="Arial Black"/>
              </a:rPr>
              <a:t>Over-Arching Goal </a:t>
            </a:r>
            <a:endParaRPr lang="en-US" sz="2400" dirty="0">
              <a:solidFill>
                <a:schemeClr val="bg1"/>
              </a:solidFill>
              <a:latin typeface="Calibri"/>
              <a:cs typeface="Calibri"/>
            </a:endParaRPr>
          </a:p>
          <a:p>
            <a:r>
              <a:rPr lang="en-US" sz="2400" dirty="0">
                <a:solidFill>
                  <a:schemeClr val="bg1"/>
                </a:solidFill>
                <a:latin typeface="Calibri"/>
                <a:cs typeface="Calibri"/>
              </a:rPr>
              <a:t>Characterize the critical microbe-host interactions that mediate the anti-obesity effects of breastfeeding. </a:t>
            </a:r>
          </a:p>
        </p:txBody>
      </p:sp>
    </p:spTree>
    <p:extLst>
      <p:ext uri="{BB962C8B-B14F-4D97-AF65-F5344CB8AC3E}">
        <p14:creationId xmlns:p14="http://schemas.microsoft.com/office/powerpoint/2010/main" val="118857865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6">
      <a:dk1>
        <a:srgbClr val="282828"/>
      </a:dk1>
      <a:lt1>
        <a:sysClr val="window" lastClr="FFFFFF"/>
      </a:lt1>
      <a:dk2>
        <a:srgbClr val="17263E"/>
      </a:dk2>
      <a:lt2>
        <a:srgbClr val="DE5B2D"/>
      </a:lt2>
      <a:accent1>
        <a:srgbClr val="50BFFF"/>
      </a:accent1>
      <a:accent2>
        <a:srgbClr val="999999"/>
      </a:accent2>
      <a:accent3>
        <a:srgbClr val="EA9F28"/>
      </a:accent3>
      <a:accent4>
        <a:srgbClr val="17263E"/>
      </a:accent4>
      <a:accent5>
        <a:srgbClr val="FFFF66"/>
      </a:accent5>
      <a:accent6>
        <a:srgbClr val="17263E"/>
      </a:accent6>
      <a:hlink>
        <a:srgbClr val="E6713A"/>
      </a:hlink>
      <a:folHlink>
        <a:srgbClr val="BFD5E2"/>
      </a:folHlink>
    </a:clrScheme>
    <a:fontScheme name="Kilter">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ADS Powerpoint Presentation_Template" id="{5BFF2258-66D1-0445-AF15-D234D95CD4D8}" vid="{FA18C274-5ABF-B04E-B8FA-92AA1D30341E}"/>
    </a:ext>
  </a:extLst>
</a:theme>
</file>

<file path=ppt/theme/theme2.xml><?xml version="1.0" encoding="utf-8"?>
<a:theme xmlns:a="http://schemas.openxmlformats.org/drawingml/2006/main" name="3_Office Theme">
  <a:themeElements>
    <a:clrScheme name="HOP Template 1">
      <a:dk1>
        <a:srgbClr val="282828"/>
      </a:dk1>
      <a:lt1>
        <a:sysClr val="window" lastClr="FFFFFF"/>
      </a:lt1>
      <a:dk2>
        <a:srgbClr val="17263E"/>
      </a:dk2>
      <a:lt2>
        <a:srgbClr val="DE5B2D"/>
      </a:lt2>
      <a:accent1>
        <a:srgbClr val="4FBFFF"/>
      </a:accent1>
      <a:accent2>
        <a:srgbClr val="FFFFFF"/>
      </a:accent2>
      <a:accent3>
        <a:srgbClr val="999999"/>
      </a:accent3>
      <a:accent4>
        <a:srgbClr val="17263E"/>
      </a:accent4>
      <a:accent5>
        <a:srgbClr val="FFFF66"/>
      </a:accent5>
      <a:accent6>
        <a:srgbClr val="17263E"/>
      </a:accent6>
      <a:hlink>
        <a:srgbClr val="E6713A"/>
      </a:hlink>
      <a:folHlink>
        <a:srgbClr val="BFD5E2"/>
      </a:folHlink>
    </a:clrScheme>
    <a:fontScheme name="Kilter">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ADS Powerpoint Presentation_Template" id="{5BFF2258-66D1-0445-AF15-D234D95CD4D8}" vid="{FA18C274-5ABF-B04E-B8FA-92AA1D3034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8936</TotalTime>
  <Words>2339</Words>
  <Application>Microsoft Office PowerPoint</Application>
  <PresentationFormat>Widescreen</PresentationFormat>
  <Paragraphs>546</Paragraphs>
  <Slides>38</Slides>
  <Notes>5</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Arial</vt:lpstr>
      <vt:lpstr>Arial Black</vt:lpstr>
      <vt:lpstr>Calibri</vt:lpstr>
      <vt:lpstr>Courier New</vt:lpstr>
      <vt:lpstr>ITC Berkeley Oldstyle Std</vt:lpstr>
      <vt:lpstr>Museo Slab 900</vt:lpstr>
      <vt:lpstr>Proxima Nova Light</vt:lpstr>
      <vt:lpstr>Rockwell</vt:lpstr>
      <vt:lpstr>Times New Roman</vt:lpstr>
      <vt:lpstr>Wingdings</vt:lpstr>
      <vt:lpstr>Office Theme</vt:lpstr>
      <vt:lpstr>3_Office Theme</vt:lpstr>
      <vt:lpstr>PowerPoint Presentation</vt:lpstr>
      <vt:lpstr>PowerPoint Presentation</vt:lpstr>
      <vt:lpstr>Precision HealthCare</vt:lpstr>
      <vt:lpstr>The fetal origins of health &amp; disease</vt:lpstr>
      <vt:lpstr>Research interests</vt:lpstr>
      <vt:lpstr>Pediatric obesity in florida</vt:lpstr>
      <vt:lpstr>Host-Microbe interactions</vt:lpstr>
      <vt:lpstr>PowerPoint Presentation</vt:lpstr>
      <vt:lpstr>NIH/NIDDK K01 Overview</vt:lpstr>
      <vt:lpstr>Getting funded</vt:lpstr>
      <vt:lpstr>PowerPoint Presentation</vt:lpstr>
      <vt:lpstr>PowerPoint Presentation</vt:lpstr>
      <vt:lpstr>PowerPoint Presentation</vt:lpstr>
      <vt:lpstr>Data Ecosystem</vt:lpstr>
      <vt:lpstr>Biological Sample collection</vt:lpstr>
      <vt:lpstr>Biological Sample Archiving</vt:lpstr>
      <vt:lpstr>Reviewer #2: How do you recruit participants?</vt:lpstr>
      <vt:lpstr>INTERVIEW STUDY OVERVIEW </vt:lpstr>
      <vt:lpstr>DATA PROCESSING AND QUALITATIVE ANALYSIS</vt:lpstr>
      <vt:lpstr>STUDY RECRUITMENT &amp; DEMOGRAPHICS</vt:lpstr>
      <vt:lpstr>Participation IN RESEARCH</vt:lpstr>
      <vt:lpstr>PARTICIPANT Recruitment using social Media</vt:lpstr>
      <vt:lpstr>Recruitment using social Media</vt:lpstr>
      <vt:lpstr>Reviewer #2: WHAT ABOUT ANTIBIOTICS? </vt:lpstr>
      <vt:lpstr>UFHealth EHR infant population by mode of delivery, 2011-2017</vt:lpstr>
      <vt:lpstr>Pediatric antibiotics over first 3 years of life</vt:lpstr>
      <vt:lpstr>pediatric antibiotics by Mode of delivery</vt:lpstr>
      <vt:lpstr>PowerPoint Presentation</vt:lpstr>
      <vt:lpstr>Preliminary metabolomics Results</vt:lpstr>
      <vt:lpstr>SECIM library metabolomics Results</vt:lpstr>
      <vt:lpstr>Summary </vt:lpstr>
      <vt:lpstr>Acknowledgments</vt:lpstr>
      <vt:lpstr>PowerPoint Presentation</vt:lpstr>
      <vt:lpstr>PowerPoint Presentation</vt:lpstr>
      <vt:lpstr>PowerPoint Presentation</vt:lpstr>
      <vt:lpstr>Preliminary Data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Title</dc:title>
  <dc:creator>Alison Paris</dc:creator>
  <cp:lastModifiedBy>Lemas,Dominick</cp:lastModifiedBy>
  <cp:revision>720</cp:revision>
  <cp:lastPrinted>2017-02-21T20:12:40Z</cp:lastPrinted>
  <dcterms:created xsi:type="dcterms:W3CDTF">2016-02-24T15:05:47Z</dcterms:created>
  <dcterms:modified xsi:type="dcterms:W3CDTF">2019-10-16T20:00:53Z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2016-02-23T00:00:00Z</vt:filetime>
  </property>
  <property fmtid="{D5CDD505-2E9C-101B-9397-08002B2CF9AE}" pid="3" name="Creator">
    <vt:lpwstr>Adobe Photoshop CC 2015 (Macintosh)</vt:lpwstr>
  </property>
  <property fmtid="{D5CDD505-2E9C-101B-9397-08002B2CF9AE}" pid="4" name="LastSaved">
    <vt:filetime>2016-02-23T00:00:00Z</vt:filetime>
  </property>
</Properties>
</file>